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25"/>
  </p:notesMasterIdLst>
  <p:sldIdLst>
    <p:sldId id="595" r:id="rId6"/>
    <p:sldId id="257" r:id="rId7"/>
    <p:sldId id="605" r:id="rId8"/>
    <p:sldId id="601" r:id="rId9"/>
    <p:sldId id="602" r:id="rId10"/>
    <p:sldId id="610" r:id="rId11"/>
    <p:sldId id="512" r:id="rId12"/>
    <p:sldId id="258" r:id="rId13"/>
    <p:sldId id="493" r:id="rId14"/>
    <p:sldId id="511" r:id="rId15"/>
    <p:sldId id="505" r:id="rId16"/>
    <p:sldId id="521" r:id="rId17"/>
    <p:sldId id="522" r:id="rId18"/>
    <p:sldId id="534" r:id="rId19"/>
    <p:sldId id="606" r:id="rId20"/>
    <p:sldId id="609" r:id="rId21"/>
    <p:sldId id="540" r:id="rId22"/>
    <p:sldId id="591" r:id="rId23"/>
    <p:sldId id="6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sh McAllister-Williams" initials="HMW" lastIdx="3" clrIdx="0">
    <p:extLst>
      <p:ext uri="{19B8F6BF-5375-455C-9EA6-DF929625EA0E}">
        <p15:presenceInfo xmlns:p15="http://schemas.microsoft.com/office/powerpoint/2012/main" userId="S::nrhmw@newcastle.ac.uk::294c8b94-a55d-411a-a722-cec21f1cce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Medical Research Grants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5A-4637-8798-CE5CD32D8D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5A-4637-8798-CE5CD32D8D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5A-4637-8798-CE5CD32D8D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5A-4637-8798-CE5CD32D8DF1}"/>
              </c:ext>
            </c:extLst>
          </c:dPt>
          <c:cat>
            <c:strRef>
              <c:f>Sheet1!$A$2:$A$5</c:f>
              <c:strCache>
                <c:ptCount val="2"/>
                <c:pt idx="0">
                  <c:v>Mental Health</c:v>
                </c:pt>
                <c:pt idx="1">
                  <c:v>Not Mental Health</c:v>
                </c:pt>
              </c:strCache>
            </c:strRef>
          </c:cat>
          <c:val>
            <c:numRef>
              <c:f>Sheet1!$B$2:$B$5</c:f>
              <c:numCache>
                <c:formatCode>General</c:formatCode>
                <c:ptCount val="4"/>
                <c:pt idx="0">
                  <c:v>4</c:v>
                </c:pt>
                <c:pt idx="1">
                  <c:v>96</c:v>
                </c:pt>
              </c:numCache>
            </c:numRef>
          </c:val>
          <c:extLst>
            <c:ext xmlns:c16="http://schemas.microsoft.com/office/drawing/2014/chart" uri="{C3380CC4-5D6E-409C-BE32-E72D297353CC}">
              <c16:uniqueId val="{00000000-1D77-4F63-A677-D1560836C5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207463962150453"/>
          <c:y val="0.92566309829248883"/>
          <c:w val="0.77792536037849547"/>
          <c:h val="7.433690170751128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42348451182193"/>
          <c:y val="4.2756200088389158E-2"/>
          <c:w val="0.60282601175626949"/>
          <c:h val="0.88202154228804586"/>
        </c:manualLayout>
      </c:layout>
      <c:lineChart>
        <c:grouping val="standard"/>
        <c:varyColors val="0"/>
        <c:ser>
          <c:idx val="0"/>
          <c:order val="0"/>
          <c:tx>
            <c:v>Mifepristone</c:v>
          </c:tx>
          <c:marker>
            <c:symbol val="square"/>
            <c:size val="7"/>
          </c:marker>
          <c:val>
            <c:numRef>
              <c:f>Sheet1!$B$1:$B$8</c:f>
              <c:numCache>
                <c:formatCode>General</c:formatCode>
                <c:ptCount val="8"/>
                <c:pt idx="0">
                  <c:v>27</c:v>
                </c:pt>
                <c:pt idx="1">
                  <c:v>27.6</c:v>
                </c:pt>
                <c:pt idx="2">
                  <c:v>24.93</c:v>
                </c:pt>
                <c:pt idx="3">
                  <c:v>21.07</c:v>
                </c:pt>
                <c:pt idx="4">
                  <c:v>18.88</c:v>
                </c:pt>
                <c:pt idx="5">
                  <c:v>19.329999999999998</c:v>
                </c:pt>
                <c:pt idx="6">
                  <c:v>17.899999999999999</c:v>
                </c:pt>
                <c:pt idx="7">
                  <c:v>17.38</c:v>
                </c:pt>
              </c:numCache>
            </c:numRef>
          </c:val>
          <c:smooth val="0"/>
          <c:extLst>
            <c:ext xmlns:c16="http://schemas.microsoft.com/office/drawing/2014/chart" uri="{C3380CC4-5D6E-409C-BE32-E72D297353CC}">
              <c16:uniqueId val="{00000000-1733-4689-A4BD-B91ADBA86420}"/>
            </c:ext>
          </c:extLst>
        </c:ser>
        <c:ser>
          <c:idx val="1"/>
          <c:order val="1"/>
          <c:tx>
            <c:v>Placebo</c:v>
          </c:tx>
          <c:marker>
            <c:symbol val="square"/>
            <c:size val="7"/>
          </c:marker>
          <c:val>
            <c:numRef>
              <c:f>Sheet1!$C$1:$C$8</c:f>
              <c:numCache>
                <c:formatCode>General</c:formatCode>
                <c:ptCount val="8"/>
                <c:pt idx="0">
                  <c:v>27.93</c:v>
                </c:pt>
                <c:pt idx="1">
                  <c:v>27.67</c:v>
                </c:pt>
                <c:pt idx="2">
                  <c:v>26.6</c:v>
                </c:pt>
                <c:pt idx="3">
                  <c:v>22</c:v>
                </c:pt>
                <c:pt idx="4">
                  <c:v>21.61</c:v>
                </c:pt>
                <c:pt idx="5">
                  <c:v>19.3</c:v>
                </c:pt>
                <c:pt idx="6">
                  <c:v>18.79</c:v>
                </c:pt>
                <c:pt idx="7">
                  <c:v>17.809999999999999</c:v>
                </c:pt>
              </c:numCache>
            </c:numRef>
          </c:val>
          <c:smooth val="0"/>
          <c:extLst>
            <c:ext xmlns:c16="http://schemas.microsoft.com/office/drawing/2014/chart" uri="{C3380CC4-5D6E-409C-BE32-E72D297353CC}">
              <c16:uniqueId val="{00000001-1733-4689-A4BD-B91ADBA86420}"/>
            </c:ext>
          </c:extLst>
        </c:ser>
        <c:dLbls>
          <c:showLegendKey val="0"/>
          <c:showVal val="0"/>
          <c:showCatName val="0"/>
          <c:showSerName val="0"/>
          <c:showPercent val="0"/>
          <c:showBubbleSize val="0"/>
        </c:dLbls>
        <c:marker val="1"/>
        <c:smooth val="0"/>
        <c:axId val="91861184"/>
        <c:axId val="136933528"/>
      </c:lineChart>
      <c:catAx>
        <c:axId val="91861184"/>
        <c:scaling>
          <c:orientation val="minMax"/>
        </c:scaling>
        <c:delete val="0"/>
        <c:axPos val="b"/>
        <c:majorTickMark val="none"/>
        <c:minorTickMark val="none"/>
        <c:tickLblPos val="nextTo"/>
        <c:txPr>
          <a:bodyPr/>
          <a:lstStyle/>
          <a:p>
            <a:pPr>
              <a:defRPr>
                <a:solidFill>
                  <a:srgbClr val="7F7F7F"/>
                </a:solidFill>
                <a:latin typeface="Candara" panose="020E0502030303020204" pitchFamily="34" charset="0"/>
              </a:defRPr>
            </a:pPr>
            <a:endParaRPr lang="en-US"/>
          </a:p>
        </c:txPr>
        <c:crossAx val="136933528"/>
        <c:crosses val="autoZero"/>
        <c:auto val="1"/>
        <c:lblAlgn val="ctr"/>
        <c:lblOffset val="100"/>
        <c:noMultiLvlLbl val="0"/>
      </c:catAx>
      <c:valAx>
        <c:axId val="136933528"/>
        <c:scaling>
          <c:orientation val="minMax"/>
          <c:min val="15"/>
        </c:scaling>
        <c:delete val="0"/>
        <c:axPos val="l"/>
        <c:majorGridlines/>
        <c:title>
          <c:tx>
            <c:rich>
              <a:bodyPr rot="0" vert="horz"/>
              <a:lstStyle/>
              <a:p>
                <a:pPr>
                  <a:defRPr>
                    <a:solidFill>
                      <a:srgbClr val="7F7F7F"/>
                    </a:solidFill>
                    <a:latin typeface="Candara" panose="020E0502030303020204" pitchFamily="34" charset="0"/>
                  </a:defRPr>
                </a:pPr>
                <a:r>
                  <a:rPr lang="en-GB" dirty="0">
                    <a:solidFill>
                      <a:srgbClr val="7F7F7F"/>
                    </a:solidFill>
                    <a:latin typeface="Candara" panose="020E0502030303020204" pitchFamily="34" charset="0"/>
                  </a:rPr>
                  <a:t>MADRS Scores</a:t>
                </a:r>
              </a:p>
            </c:rich>
          </c:tx>
          <c:overlay val="0"/>
        </c:title>
        <c:numFmt formatCode="General" sourceLinked="1"/>
        <c:majorTickMark val="none"/>
        <c:minorTickMark val="none"/>
        <c:tickLblPos val="nextTo"/>
        <c:txPr>
          <a:bodyPr/>
          <a:lstStyle/>
          <a:p>
            <a:pPr>
              <a:defRPr>
                <a:solidFill>
                  <a:srgbClr val="7F7F7F"/>
                </a:solidFill>
                <a:latin typeface="Candara" panose="020E0502030303020204" pitchFamily="34" charset="0"/>
              </a:defRPr>
            </a:pPr>
            <a:endParaRPr lang="en-US"/>
          </a:p>
        </c:txPr>
        <c:crossAx val="91861184"/>
        <c:crosses val="autoZero"/>
        <c:crossBetween val="between"/>
        <c:majorUnit val="5"/>
      </c:valAx>
    </c:plotArea>
    <c:legend>
      <c:legendPos val="r"/>
      <c:overlay val="0"/>
      <c:txPr>
        <a:bodyPr/>
        <a:lstStyle/>
        <a:p>
          <a:pPr>
            <a:defRPr>
              <a:solidFill>
                <a:srgbClr val="7F7F7F"/>
              </a:solidFill>
              <a:latin typeface="Candara" panose="020E0502030303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0732552035236"/>
          <c:y val="4.3598500104260335E-2"/>
          <c:w val="0.84239267447964805"/>
          <c:h val="0.4726018124587832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9535-4E49-BF7B-64D75126C70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9535-4E49-BF7B-64D75126C70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9535-4E49-BF7B-64D75126C70A}"/>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9535-4E49-BF7B-64D75126C70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9535-4E49-BF7B-64D75126C70A}"/>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5-9535-4E49-BF7B-64D75126C70A}"/>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6-9535-4E49-BF7B-64D75126C70A}"/>
              </c:ext>
            </c:extLst>
          </c:dPt>
          <c:cat>
            <c:strRef>
              <c:f>Sheet1!$A$2:$A$8</c:f>
              <c:strCache>
                <c:ptCount val="4"/>
                <c:pt idx="1">
                  <c:v>Aripiprazole</c:v>
                </c:pt>
                <c:pt idx="2">
                  <c:v>Olanzapine</c:v>
                </c:pt>
                <c:pt idx="3">
                  <c:v>Quetiapine </c:v>
                </c:pt>
              </c:strCache>
            </c:strRef>
          </c:cat>
          <c:val>
            <c:numRef>
              <c:f>Sheet1!$B$2:$B$8</c:f>
              <c:numCache>
                <c:formatCode>General</c:formatCode>
                <c:ptCount val="7"/>
                <c:pt idx="1">
                  <c:v>4.0999999999999996</c:v>
                </c:pt>
                <c:pt idx="2">
                  <c:v>11.2</c:v>
                </c:pt>
                <c:pt idx="3">
                  <c:v>11.6</c:v>
                </c:pt>
              </c:numCache>
            </c:numRef>
          </c:val>
          <c:extLst>
            <c:ext xmlns:c16="http://schemas.microsoft.com/office/drawing/2014/chart" uri="{C3380CC4-5D6E-409C-BE32-E72D297353CC}">
              <c16:uniqueId val="{0000000B-9535-4E49-BF7B-64D75126C70A}"/>
            </c:ext>
          </c:extLst>
        </c:ser>
        <c:dLbls>
          <c:showLegendKey val="0"/>
          <c:showVal val="0"/>
          <c:showCatName val="0"/>
          <c:showSerName val="0"/>
          <c:showPercent val="0"/>
          <c:showBubbleSize val="0"/>
        </c:dLbls>
        <c:gapWidth val="150"/>
        <c:axId val="386596640"/>
        <c:axId val="386597032"/>
      </c:barChart>
      <c:catAx>
        <c:axId val="386596640"/>
        <c:scaling>
          <c:orientation val="minMax"/>
        </c:scaling>
        <c:delete val="0"/>
        <c:axPos val="b"/>
        <c:numFmt formatCode="General" sourceLinked="1"/>
        <c:majorTickMark val="none"/>
        <c:minorTickMark val="none"/>
        <c:tickLblPos val="nextTo"/>
        <c:spPr>
          <a:noFill/>
          <a:ln w="31684"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386597032"/>
        <c:crosses val="autoZero"/>
        <c:auto val="1"/>
        <c:lblAlgn val="ctr"/>
        <c:lblOffset val="100"/>
        <c:noMultiLvlLbl val="0"/>
      </c:catAx>
      <c:valAx>
        <c:axId val="386597032"/>
        <c:scaling>
          <c:orientation val="minMax"/>
          <c:max val="12"/>
          <c:min val="0"/>
        </c:scaling>
        <c:delete val="0"/>
        <c:axPos val="l"/>
        <c:numFmt formatCode="General" sourceLinked="1"/>
        <c:majorTickMark val="out"/>
        <c:minorTickMark val="none"/>
        <c:tickLblPos val="nextTo"/>
        <c:spPr>
          <a:noFill/>
          <a:ln w="31684"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596" b="1" i="0" u="none" strike="noStrike" kern="1200" baseline="0">
                <a:solidFill>
                  <a:schemeClr val="tx1"/>
                </a:solidFill>
                <a:latin typeface="+mn-lt"/>
                <a:ea typeface="+mn-ea"/>
                <a:cs typeface="+mn-cs"/>
              </a:defRPr>
            </a:pPr>
            <a:endParaRPr lang="en-US"/>
          </a:p>
        </c:txPr>
        <c:crossAx val="386596640"/>
        <c:crosses val="autoZero"/>
        <c:crossBetween val="between"/>
        <c:majorUnit val="4"/>
        <c:minorUnit val="2"/>
      </c:valAx>
      <c:spPr>
        <a:noFill/>
        <a:ln w="25398">
          <a:noFill/>
        </a:ln>
        <a:effectLst/>
      </c:spPr>
    </c:plotArea>
    <c:plotVisOnly val="1"/>
    <c:dispBlanksAs val="gap"/>
    <c:showDLblsOverMax val="0"/>
  </c:chart>
  <c:spPr>
    <a:noFill/>
    <a:ln w="9525" cap="flat" cmpd="sng" algn="ctr">
      <a:noFill/>
      <a:prstDash val="solid"/>
    </a:ln>
    <a:effectLst/>
  </c:spPr>
  <c:txPr>
    <a:bodyPr/>
    <a:lstStyle/>
    <a:p>
      <a:pPr>
        <a:defRPr sz="1796"/>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CCAA2-00C8-43D3-A789-93ACADA1B4C8}" type="datetimeFigureOut">
              <a:rPr lang="en-GB" smtClean="0"/>
              <a:t>10/04/2021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9167F-4B5F-4319-94EB-59AB9970BDC8}" type="slidenum">
              <a:rPr lang="en-GB" smtClean="0"/>
              <a:t>‹#›</a:t>
            </a:fld>
            <a:endParaRPr lang="en-GB"/>
          </a:p>
        </p:txBody>
      </p:sp>
    </p:spTree>
    <p:extLst>
      <p:ext uri="{BB962C8B-B14F-4D97-AF65-F5344CB8AC3E}">
        <p14:creationId xmlns:p14="http://schemas.microsoft.com/office/powerpoint/2010/main" val="330261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Considerable economic burden:</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Total annual cost in the UK of £2 billion</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600" dirty="0"/>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Direct NHS annual cost of £199 million</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Drugs &lt;1% of total costs</a:t>
            </a:r>
          </a:p>
          <a:p>
            <a:pPr marL="0" inden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 Considerable personal burden; an individual with onset of bipolar disorder in mid–late 20s effectively loses:</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9 years of life</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12 years of normal health </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14 years of work </a:t>
            </a:r>
            <a:r>
              <a:rPr lang="en-GB" altLang="en-US" sz="1600" dirty="0" err="1"/>
              <a:t>activi</a:t>
            </a:r>
            <a:endParaRPr lang="en-GB" altLang="en-US" sz="1600" dirty="0"/>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600" dirty="0"/>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a:rPr>
              <a:t>Recruitment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Essential for commercial research. If GB is to compete in the Life Sciences Industry- important if we want to know if treatment works in an NHS setting.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Essential for government funded research if we are to improve understanding and test and develop new treatment strategies.</a:t>
            </a:r>
            <a:r>
              <a:rPr kumimoji="0" lang="en-GB" sz="1600" b="1" i="0" u="none" strike="noStrike" kern="0" cap="none" spc="0" normalizeH="0" baseline="0" noProof="0" dirty="0">
                <a:ln>
                  <a:noFill/>
                </a:ln>
                <a:solidFill>
                  <a:srgbClr val="000000"/>
                </a:solidFill>
                <a:effectLst/>
                <a:uLnTx/>
                <a:uFillTx/>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a:rPr>
              <a:t>But is incredibly difficult</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Patients separated from researchers- by:</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Primary/secondary care barrier</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Clinician paternalism</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Inadequate registers</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Busy doctors</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Governance demands</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Limited confidence in new products</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p:txBody>
      </p:sp>
      <p:sp>
        <p:nvSpPr>
          <p:cNvPr id="4" name="Slide Number Placeholder 3"/>
          <p:cNvSpPr>
            <a:spLocks noGrp="1"/>
          </p:cNvSpPr>
          <p:nvPr>
            <p:ph type="sldNum" sz="quarter" idx="5"/>
          </p:nvPr>
        </p:nvSpPr>
        <p:spPr/>
        <p:txBody>
          <a:bodyPr/>
          <a:lstStyle/>
          <a:p>
            <a:fld id="{08B9167F-4B5F-4319-94EB-59AB9970BDC8}" type="slidenum">
              <a:rPr lang="en-GB" smtClean="0"/>
              <a:t>2</a:t>
            </a:fld>
            <a:endParaRPr lang="en-GB"/>
          </a:p>
        </p:txBody>
      </p:sp>
    </p:spTree>
    <p:extLst>
      <p:ext uri="{BB962C8B-B14F-4D97-AF65-F5344CB8AC3E}">
        <p14:creationId xmlns:p14="http://schemas.microsoft.com/office/powerpoint/2010/main" val="138098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Considerable economic burden:</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Total annual cost in the UK of £2 billion</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600" dirty="0"/>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Direct NHS annual cost of £199 million</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Drugs &lt;1% of total costs</a:t>
            </a:r>
          </a:p>
          <a:p>
            <a:pPr marL="0" inden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 Considerable personal burden; an individual with onset of bipolar disorder in mid–late 20s effectively loses:</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9 years of life</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12 years of normal health </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t>14 years of work </a:t>
            </a:r>
            <a:r>
              <a:rPr lang="en-GB" altLang="en-US" sz="1600" dirty="0" err="1"/>
              <a:t>activi</a:t>
            </a:r>
            <a:endParaRPr lang="en-GB" altLang="en-US" sz="1600" dirty="0"/>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600" dirty="0"/>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a:rPr>
              <a:t>Recruitment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Essential for commercial research. If GB is to compete in the Life Sciences Industry- important if we want to know if treatment works in an NHS setting.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Essential for government funded research if we are to improve understanding and test and develop new treatment strategies.</a:t>
            </a:r>
            <a:r>
              <a:rPr kumimoji="0" lang="en-GB" sz="1600" b="1" i="0" u="none" strike="noStrike" kern="0" cap="none" spc="0" normalizeH="0" baseline="0" noProof="0" dirty="0">
                <a:ln>
                  <a:noFill/>
                </a:ln>
                <a:solidFill>
                  <a:srgbClr val="000000"/>
                </a:solidFill>
                <a:effectLst/>
                <a:uLnTx/>
                <a:uFillTx/>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a:rPr>
              <a:t>But is incredibly difficult</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Patients separated from researchers- by:</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Primary/secondary care barrier</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Clinician paternalism</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Inadequate registers</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Busy doctors</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Governance demands</a:t>
            </a:r>
          </a:p>
          <a:p>
            <a:pPr marL="288000" marR="0" lvl="0" indent="0" algn="l" defTabSz="914400" rtl="0" eaLnBrk="1" fontAlgn="auto" latinLnBrk="0" hangingPunct="1">
              <a:lnSpc>
                <a:spcPct val="100000"/>
              </a:lnSpc>
              <a:spcBef>
                <a:spcPts val="30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rPr>
              <a:t>Limited confidence in new products</a:t>
            </a:r>
          </a:p>
          <a:p>
            <a:pPr marL="360000" lvl="1">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9167F-4B5F-4319-94EB-59AB9970BD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46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Primary</a:t>
            </a:r>
            <a:r>
              <a:rPr lang="en-GB" baseline="0"/>
              <a:t> and secondary outcomes are self reported by participants online. No local pharmacy involvement, trial medication is posted by NTW directly to participant homes. Central NTW Research Assistants will provide regular contact with participants and feedback to sites.</a:t>
            </a:r>
            <a:endParaRPr lang="en-GB"/>
          </a:p>
        </p:txBody>
      </p:sp>
      <p:sp>
        <p:nvSpPr>
          <p:cNvPr id="4" name="Slide Number Placeholder 3"/>
          <p:cNvSpPr>
            <a:spLocks noGrp="1"/>
          </p:cNvSpPr>
          <p:nvPr>
            <p:ph type="sldNum" sz="quarter" idx="10"/>
          </p:nvPr>
        </p:nvSpPr>
        <p:spPr/>
        <p:txBody>
          <a:bodyPr/>
          <a:lstStyle/>
          <a:p>
            <a:fld id="{9AE3A0D5-B108-4266-9D30-DF91D1D9FAE0}" type="slidenum">
              <a:rPr lang="en-GB" smtClean="0"/>
              <a:t>8</a:t>
            </a:fld>
            <a:endParaRPr lang="en-GB"/>
          </a:p>
        </p:txBody>
      </p:sp>
    </p:spTree>
    <p:extLst>
      <p:ext uri="{BB962C8B-B14F-4D97-AF65-F5344CB8AC3E}">
        <p14:creationId xmlns:p14="http://schemas.microsoft.com/office/powerpoint/2010/main" val="32179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9AE3A0D5-B108-4266-9D30-DF91D1D9FAE0}" type="slidenum">
              <a:rPr lang="en-GB" smtClean="0"/>
              <a:t>9</a:t>
            </a:fld>
            <a:endParaRPr lang="en-GB"/>
          </a:p>
        </p:txBody>
      </p:sp>
    </p:spTree>
    <p:extLst>
      <p:ext uri="{BB962C8B-B14F-4D97-AF65-F5344CB8AC3E}">
        <p14:creationId xmlns:p14="http://schemas.microsoft.com/office/powerpoint/2010/main" val="126273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a:solidFill>
                  <a:schemeClr val="tx1"/>
                </a:solidFill>
              </a:rPr>
              <a:t>Zarate et al. 2004 </a:t>
            </a:r>
            <a:r>
              <a:rPr lang="en-GB" altLang="en-US" sz="1200" i="1" err="1">
                <a:solidFill>
                  <a:schemeClr val="tx1"/>
                </a:solidFill>
              </a:rPr>
              <a:t>Biol</a:t>
            </a:r>
            <a:r>
              <a:rPr lang="en-GB" altLang="en-US" sz="1200" i="1">
                <a:solidFill>
                  <a:schemeClr val="tx1"/>
                </a:solidFill>
              </a:rPr>
              <a:t> Psych 56:54-60</a:t>
            </a:r>
            <a:endParaRPr lang="en-GB"/>
          </a:p>
        </p:txBody>
      </p:sp>
      <p:sp>
        <p:nvSpPr>
          <p:cNvPr id="4" name="Slide Number Placeholder 3"/>
          <p:cNvSpPr>
            <a:spLocks noGrp="1"/>
          </p:cNvSpPr>
          <p:nvPr>
            <p:ph type="sldNum" sz="quarter" idx="10"/>
          </p:nvPr>
        </p:nvSpPr>
        <p:spPr/>
        <p:txBody>
          <a:bodyPr/>
          <a:lstStyle/>
          <a:p>
            <a:fld id="{9AE3A0D5-B108-4266-9D30-DF91D1D9FAE0}" type="slidenum">
              <a:rPr lang="en-GB" smtClean="0"/>
              <a:t>10</a:t>
            </a:fld>
            <a:endParaRPr lang="en-GB"/>
          </a:p>
        </p:txBody>
      </p:sp>
    </p:spTree>
    <p:extLst>
      <p:ext uri="{BB962C8B-B14F-4D97-AF65-F5344CB8AC3E}">
        <p14:creationId xmlns:p14="http://schemas.microsoft.com/office/powerpoint/2010/main" val="79499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00538" y="-11796713"/>
            <a:ext cx="22199601" cy="12488863"/>
          </a:xfrm>
        </p:spPr>
      </p:sp>
      <p:sp>
        <p:nvSpPr>
          <p:cNvPr id="3" name="Notes Placeholder 2"/>
          <p:cNvSpPr>
            <a:spLocks noGrp="1"/>
          </p:cNvSpPr>
          <p:nvPr>
            <p:ph type="body" idx="1"/>
          </p:nvPr>
        </p:nvSpPr>
        <p:spPr/>
        <p:txBody>
          <a:bodyPr/>
          <a:lstStyle/>
          <a:p>
            <a:r>
              <a:rPr lang="en-GB"/>
              <a:t>Wanting, liking, action initiation,</a:t>
            </a:r>
            <a:r>
              <a:rPr lang="en-GB" baseline="0"/>
              <a:t> response vigour</a:t>
            </a:r>
            <a:endParaRPr lang="en-GB"/>
          </a:p>
        </p:txBody>
      </p:sp>
    </p:spTree>
    <p:extLst>
      <p:ext uri="{BB962C8B-B14F-4D97-AF65-F5344CB8AC3E}">
        <p14:creationId xmlns:p14="http://schemas.microsoft.com/office/powerpoint/2010/main" val="34096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1443" name="Rectangle 2"/>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0786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6AD30B90-7516-4D4E-9AEF-8F9C363FC183}" type="slidenum">
              <a:rPr lang="en-US">
                <a:solidFill>
                  <a:srgbClr val="000000"/>
                </a:solidFill>
              </a:rPr>
              <a:pPr>
                <a:defRPr/>
              </a:pPr>
              <a:t>17</a:t>
            </a:fld>
            <a:endParaRPr lang="en-US">
              <a:solidFill>
                <a:srgbClr val="000000"/>
              </a:solidFill>
            </a:endParaRPr>
          </a:p>
        </p:txBody>
      </p:sp>
      <p:sp>
        <p:nvSpPr>
          <p:cNvPr id="15769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r>
              <a:rPr lang="en-GB" altLang="en-US"/>
              <a:t>Although Aripiprazole demonstrates effectiveness against placebo, only 3.1% had failed to respond to more than 2 antidepressant trials.</a:t>
            </a:r>
          </a:p>
          <a:p>
            <a:pPr defTabSz="912813" eaLnBrk="1" hangingPunct="1"/>
            <a:endParaRPr lang="en-GB" altLang="en-US"/>
          </a:p>
          <a:p>
            <a:pPr defTabSz="912813" eaLnBrk="1" hangingPunct="1"/>
            <a:r>
              <a:rPr lang="en-GB" altLang="en-US"/>
              <a:t>Like most studies, data are lacking in more resistant populations.</a:t>
            </a:r>
          </a:p>
        </p:txBody>
      </p:sp>
      <p:sp>
        <p:nvSpPr>
          <p:cNvPr id="157701" name="Slide Number Placeholder 3"/>
          <p:cNvSpPr txBox="1">
            <a:spLocks noGrp="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CE2BAED-CF7D-4258-BE43-6B0DA2417E04}" type="slidenum">
              <a:rPr lang="en-GB" altLang="en-US">
                <a:solidFill>
                  <a:srgbClr val="000000"/>
                </a:solidFill>
                <a:latin typeface="Arial" charset="0"/>
              </a:rPr>
              <a:pPr algn="r" eaLnBrk="1" hangingPunct="1">
                <a:spcBef>
                  <a:spcPct val="0"/>
                </a:spcBef>
              </a:pPr>
              <a:t>17</a:t>
            </a:fld>
            <a:endParaRPr lang="en-GB" altLang="en-US">
              <a:solidFill>
                <a:srgbClr val="000000"/>
              </a:solidFill>
              <a:latin typeface="Arial" charset="0"/>
            </a:endParaRPr>
          </a:p>
        </p:txBody>
      </p:sp>
    </p:spTree>
    <p:extLst>
      <p:ext uri="{BB962C8B-B14F-4D97-AF65-F5344CB8AC3E}">
        <p14:creationId xmlns:p14="http://schemas.microsoft.com/office/powerpoint/2010/main" val="382711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68DC3F3-FF92-954A-81F7-AFE076655ED2}" type="slidenum">
              <a:rPr lang="en-GB"/>
              <a:pPr>
                <a:defRPr/>
              </a:pPr>
              <a:t>‹#›</a:t>
            </a:fld>
            <a:endParaRPr lang="en-GB"/>
          </a:p>
        </p:txBody>
      </p:sp>
    </p:spTree>
    <p:extLst>
      <p:ext uri="{BB962C8B-B14F-4D97-AF65-F5344CB8AC3E}">
        <p14:creationId xmlns:p14="http://schemas.microsoft.com/office/powerpoint/2010/main" val="128294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4C18271-6C80-C04C-9623-7B8E2AC49A4D}" type="slidenum">
              <a:rPr lang="en-GB"/>
              <a:pPr>
                <a:defRPr/>
              </a:pPr>
              <a:t>‹#›</a:t>
            </a:fld>
            <a:endParaRPr lang="en-GB"/>
          </a:p>
        </p:txBody>
      </p:sp>
    </p:spTree>
    <p:extLst>
      <p:ext uri="{BB962C8B-B14F-4D97-AF65-F5344CB8AC3E}">
        <p14:creationId xmlns:p14="http://schemas.microsoft.com/office/powerpoint/2010/main" val="17551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128588"/>
            <a:ext cx="2741084" cy="5992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28588"/>
            <a:ext cx="8022167" cy="599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ECFAD23-7EAB-C647-9D74-9153695A07A1}" type="slidenum">
              <a:rPr lang="en-GB"/>
              <a:pPr>
                <a:defRPr/>
              </a:pPr>
              <a:t>‹#›</a:t>
            </a:fld>
            <a:endParaRPr lang="en-GB"/>
          </a:p>
        </p:txBody>
      </p:sp>
    </p:spTree>
    <p:extLst>
      <p:ext uri="{BB962C8B-B14F-4D97-AF65-F5344CB8AC3E}">
        <p14:creationId xmlns:p14="http://schemas.microsoft.com/office/powerpoint/2010/main" val="24814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667" y="274638"/>
            <a:ext cx="10862733"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719667" y="1600205"/>
            <a:ext cx="10862733" cy="4708525"/>
          </a:xfrm>
        </p:spPr>
        <p:txBody>
          <a:bodyPr/>
          <a:lstStyle/>
          <a:p>
            <a:pPr lvl="0"/>
            <a:endParaRPr lang="en-GB" noProof="0"/>
          </a:p>
        </p:txBody>
      </p:sp>
    </p:spTree>
    <p:extLst>
      <p:ext uri="{BB962C8B-B14F-4D97-AF65-F5344CB8AC3E}">
        <p14:creationId xmlns:p14="http://schemas.microsoft.com/office/powerpoint/2010/main" val="40225721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35032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831055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199E6-83C1-4A12-BF66-D271110A1EFC}"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3006269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F199E6-83C1-4A12-BF66-D271110A1EFC}"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3915173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F199E6-83C1-4A12-BF66-D271110A1EFC}" type="datetimeFigureOut">
              <a:rPr lang="en-GB" smtClean="0"/>
              <a:t>10/04/2021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896881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F199E6-83C1-4A12-BF66-D271110A1EFC}" type="datetimeFigureOut">
              <a:rPr lang="en-GB" smtClean="0"/>
              <a:t>10/04/2021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271382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199E6-83C1-4A12-BF66-D271110A1EFC}" type="datetimeFigureOut">
              <a:rPr lang="en-GB" smtClean="0"/>
              <a:t>10/04/2021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388866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52F5C60-DEED-FC4D-8417-DEE20EE5F2D7}" type="slidenum">
              <a:rPr lang="en-GB"/>
              <a:pPr>
                <a:defRPr/>
              </a:pPr>
              <a:t>‹#›</a:t>
            </a:fld>
            <a:endParaRPr lang="en-GB"/>
          </a:p>
        </p:txBody>
      </p:sp>
    </p:spTree>
    <p:extLst>
      <p:ext uri="{BB962C8B-B14F-4D97-AF65-F5344CB8AC3E}">
        <p14:creationId xmlns:p14="http://schemas.microsoft.com/office/powerpoint/2010/main" val="1744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199E6-83C1-4A12-BF66-D271110A1EFC}"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4108452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199E6-83C1-4A12-BF66-D271110A1EFC}"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452323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12339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F199E6-83C1-4A12-BF66-D271110A1EFC}"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87D342-ED0C-4D8F-9C90-654F153F456F}" type="slidenum">
              <a:rPr lang="en-GB" smtClean="0"/>
              <a:t>‹#›</a:t>
            </a:fld>
            <a:endParaRPr lang="en-GB"/>
          </a:p>
        </p:txBody>
      </p:sp>
    </p:spTree>
    <p:extLst>
      <p:ext uri="{BB962C8B-B14F-4D97-AF65-F5344CB8AC3E}">
        <p14:creationId xmlns:p14="http://schemas.microsoft.com/office/powerpoint/2010/main" val="22904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New templa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9B30E9-469A-463C-A11C-C829694A478E}"/>
              </a:ext>
            </a:extLst>
          </p:cNvPr>
          <p:cNvGrpSpPr/>
          <p:nvPr userDrawn="1"/>
        </p:nvGrpSpPr>
        <p:grpSpPr>
          <a:xfrm>
            <a:off x="263352" y="36460"/>
            <a:ext cx="11593288" cy="800252"/>
            <a:chOff x="263352" y="36460"/>
            <a:chExt cx="11593288" cy="800252"/>
          </a:xfrm>
        </p:grpSpPr>
        <p:pic>
          <p:nvPicPr>
            <p:cNvPr id="7" name="Picture 6">
              <a:extLst>
                <a:ext uri="{FF2B5EF4-FFF2-40B4-BE49-F238E27FC236}">
                  <a16:creationId xmlns:a16="http://schemas.microsoft.com/office/drawing/2014/main" id="{4718136B-141A-42F4-927E-BC2AE2F4DF2E}"/>
                </a:ext>
              </a:extLst>
            </p:cNvPr>
            <p:cNvPicPr>
              <a:picLocks noChangeAspect="1"/>
            </p:cNvPicPr>
            <p:nvPr/>
          </p:nvPicPr>
          <p:blipFill rotWithShape="1">
            <a:blip r:embed="rId2"/>
            <a:srcRect l="62600" t="15000" r="7500" b="64000"/>
            <a:stretch/>
          </p:blipFill>
          <p:spPr>
            <a:xfrm>
              <a:off x="10416480" y="36460"/>
              <a:ext cx="1440160" cy="568948"/>
            </a:xfrm>
            <a:prstGeom prst="rect">
              <a:avLst/>
            </a:prstGeom>
          </p:spPr>
        </p:pic>
        <p:grpSp>
          <p:nvGrpSpPr>
            <p:cNvPr id="8" name="Group 7">
              <a:extLst>
                <a:ext uri="{FF2B5EF4-FFF2-40B4-BE49-F238E27FC236}">
                  <a16:creationId xmlns:a16="http://schemas.microsoft.com/office/drawing/2014/main" id="{5B9B1E04-D10B-49D9-AAA1-638D7CDEA168}"/>
                </a:ext>
              </a:extLst>
            </p:cNvPr>
            <p:cNvGrpSpPr/>
            <p:nvPr/>
          </p:nvGrpSpPr>
          <p:grpSpPr>
            <a:xfrm>
              <a:off x="263352" y="107007"/>
              <a:ext cx="1152128" cy="729705"/>
              <a:chOff x="107505" y="113207"/>
              <a:chExt cx="2592288" cy="1347169"/>
            </a:xfrm>
          </p:grpSpPr>
          <p:pic>
            <p:nvPicPr>
              <p:cNvPr id="10" name="Picture 9">
                <a:extLst>
                  <a:ext uri="{FF2B5EF4-FFF2-40B4-BE49-F238E27FC236}">
                    <a16:creationId xmlns:a16="http://schemas.microsoft.com/office/drawing/2014/main" id="{B19B0BC5-597B-47E6-90A8-787C8A999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1" name="Rectangle 10">
                <a:extLst>
                  <a:ext uri="{FF2B5EF4-FFF2-40B4-BE49-F238E27FC236}">
                    <a16:creationId xmlns:a16="http://schemas.microsoft.com/office/drawing/2014/main" id="{217D58EE-33A3-4EE9-B4BF-7B37CB3675B1}"/>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 name="Picture 8">
              <a:extLst>
                <a:ext uri="{FF2B5EF4-FFF2-40B4-BE49-F238E27FC236}">
                  <a16:creationId xmlns:a16="http://schemas.microsoft.com/office/drawing/2014/main" id="{9C28415A-47D5-4AC5-92C4-FC7B6F6C2776}"/>
                </a:ext>
              </a:extLst>
            </p:cNvPr>
            <p:cNvPicPr/>
            <p:nvPr/>
          </p:nvPicPr>
          <p:blipFill rotWithShape="1">
            <a:blip r:embed="rId4" cstate="print">
              <a:extLst>
                <a:ext uri="{28A0092B-C50C-407E-A947-70E740481C1C}">
                  <a14:useLocalDpi xmlns:a14="http://schemas.microsoft.com/office/drawing/2010/main" val="0"/>
                </a:ext>
              </a:extLst>
            </a:blip>
            <a:srcRect b="50830"/>
            <a:stretch/>
          </p:blipFill>
          <p:spPr bwMode="auto">
            <a:xfrm>
              <a:off x="5375920" y="44624"/>
              <a:ext cx="1440160" cy="568948"/>
            </a:xfrm>
            <a:prstGeom prst="rect">
              <a:avLst/>
            </a:prstGeom>
            <a:ln>
              <a:noFill/>
            </a:ln>
            <a:extLst>
              <a:ext uri="{53640926-AAD7-44D8-BBD7-CCE9431645EC}">
                <a14:shadowObscured xmlns:a14="http://schemas.microsoft.com/office/drawing/2010/main"/>
              </a:ext>
            </a:extLst>
          </p:spPr>
        </p:pic>
      </p:grpSp>
      <p:sp>
        <p:nvSpPr>
          <p:cNvPr id="2" name="Title 1"/>
          <p:cNvSpPr>
            <a:spLocks noGrp="1"/>
          </p:cNvSpPr>
          <p:nvPr>
            <p:ph type="title"/>
          </p:nvPr>
        </p:nvSpPr>
        <p:spPr>
          <a:xfrm>
            <a:off x="609600" y="476672"/>
            <a:ext cx="10972800" cy="796950"/>
          </a:xfrm>
        </p:spPr>
        <p:txBody>
          <a:bodyPr vert="horz" lIns="91440" tIns="45720" rIns="91440" bIns="45720" rtlCol="0" anchor="ctr">
            <a:noAutofit/>
          </a:bodyPr>
          <a:lstStyle>
            <a:lvl1pPr>
              <a:defRPr lang="en-GB" sz="3600" b="1">
                <a:solidFill>
                  <a:srgbClr val="0070C0"/>
                </a:solidFill>
              </a:defRPr>
            </a:lvl1pPr>
          </a:lstStyle>
          <a:p>
            <a:pPr marL="0" lvl="0"/>
            <a:r>
              <a:rPr lang="en-US" dirty="0"/>
              <a:t>Click to edit Master title style</a:t>
            </a:r>
            <a:endParaRPr lang="en-GB" dirty="0"/>
          </a:p>
        </p:txBody>
      </p:sp>
      <p:sp>
        <p:nvSpPr>
          <p:cNvPr id="21" name="Text Placeholder 20">
            <a:extLst>
              <a:ext uri="{FF2B5EF4-FFF2-40B4-BE49-F238E27FC236}">
                <a16:creationId xmlns:a16="http://schemas.microsoft.com/office/drawing/2014/main" id="{7DB717E4-6CA4-4D35-8B12-40B7988B6CF9}"/>
              </a:ext>
            </a:extLst>
          </p:cNvPr>
          <p:cNvSpPr>
            <a:spLocks noGrp="1"/>
          </p:cNvSpPr>
          <p:nvPr>
            <p:ph type="body" sz="quarter" idx="12"/>
          </p:nvPr>
        </p:nvSpPr>
        <p:spPr>
          <a:xfrm>
            <a:off x="263352" y="6309320"/>
            <a:ext cx="7776864" cy="504056"/>
          </a:xfrm>
        </p:spPr>
        <p:txBody>
          <a:bodyPr anchor="b">
            <a:noAutofit/>
          </a:bodyPr>
          <a:lstStyle>
            <a:lvl1pPr marL="0" indent="0" algn="l">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edit Master text styles</a:t>
            </a:r>
          </a:p>
        </p:txBody>
      </p:sp>
      <p:sp>
        <p:nvSpPr>
          <p:cNvPr id="22" name="Text Placeholder 20">
            <a:extLst>
              <a:ext uri="{FF2B5EF4-FFF2-40B4-BE49-F238E27FC236}">
                <a16:creationId xmlns:a16="http://schemas.microsoft.com/office/drawing/2014/main" id="{14D5AC5F-2A64-4CE7-9889-F5A2A71CE344}"/>
              </a:ext>
            </a:extLst>
          </p:cNvPr>
          <p:cNvSpPr>
            <a:spLocks noGrp="1"/>
          </p:cNvSpPr>
          <p:nvPr>
            <p:ph type="body" sz="quarter" idx="13"/>
          </p:nvPr>
        </p:nvSpPr>
        <p:spPr>
          <a:xfrm>
            <a:off x="8832304" y="6309320"/>
            <a:ext cx="3168650" cy="504056"/>
          </a:xfrm>
        </p:spPr>
        <p:txBody>
          <a:bodyPr anchor="b">
            <a:noAutofit/>
          </a:bodyPr>
          <a:lstStyle>
            <a:lvl1pPr marL="0" indent="0" algn="r">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edit Master text styles</a:t>
            </a:r>
          </a:p>
        </p:txBody>
      </p:sp>
    </p:spTree>
    <p:extLst>
      <p:ext uri="{BB962C8B-B14F-4D97-AF65-F5344CB8AC3E}">
        <p14:creationId xmlns:p14="http://schemas.microsoft.com/office/powerpoint/2010/main" val="38941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DD2D0B4-0B86-4C42-ACE4-0D69E922A895}" type="slidenum">
              <a:rPr lang="en-GB"/>
              <a:pPr>
                <a:defRPr/>
              </a:pPr>
              <a:t>‹#›</a:t>
            </a:fld>
            <a:endParaRPr lang="en-GB"/>
          </a:p>
        </p:txBody>
      </p:sp>
    </p:spTree>
    <p:extLst>
      <p:ext uri="{BB962C8B-B14F-4D97-AF65-F5344CB8AC3E}">
        <p14:creationId xmlns:p14="http://schemas.microsoft.com/office/powerpoint/2010/main" val="799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05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00200"/>
            <a:ext cx="53826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28C73A9-A158-C842-B6B2-0683746AF5AA}" type="slidenum">
              <a:rPr lang="en-GB"/>
              <a:pPr>
                <a:defRPr/>
              </a:pPr>
              <a:t>‹#›</a:t>
            </a:fld>
            <a:endParaRPr lang="en-GB"/>
          </a:p>
        </p:txBody>
      </p:sp>
    </p:spTree>
    <p:extLst>
      <p:ext uri="{BB962C8B-B14F-4D97-AF65-F5344CB8AC3E}">
        <p14:creationId xmlns:p14="http://schemas.microsoft.com/office/powerpoint/2010/main" val="368557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08FFDEE-58B0-9F42-AE76-3E585E785DE8}" type="slidenum">
              <a:rPr lang="en-GB"/>
              <a:pPr>
                <a:defRPr/>
              </a:pPr>
              <a:t>‹#›</a:t>
            </a:fld>
            <a:endParaRPr lang="en-GB"/>
          </a:p>
        </p:txBody>
      </p:sp>
    </p:spTree>
    <p:extLst>
      <p:ext uri="{BB962C8B-B14F-4D97-AF65-F5344CB8AC3E}">
        <p14:creationId xmlns:p14="http://schemas.microsoft.com/office/powerpoint/2010/main" val="40973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A9E489C-FB79-9341-9CE5-3C640135629D}" type="slidenum">
              <a:rPr lang="en-GB"/>
              <a:pPr>
                <a:defRPr/>
              </a:pPr>
              <a:t>‹#›</a:t>
            </a:fld>
            <a:endParaRPr lang="en-GB"/>
          </a:p>
        </p:txBody>
      </p:sp>
    </p:spTree>
    <p:extLst>
      <p:ext uri="{BB962C8B-B14F-4D97-AF65-F5344CB8AC3E}">
        <p14:creationId xmlns:p14="http://schemas.microsoft.com/office/powerpoint/2010/main" val="206848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E8A63548-266E-1C46-B5C5-0D33DFCD13CF}" type="slidenum">
              <a:rPr lang="en-GB"/>
              <a:pPr>
                <a:defRPr/>
              </a:pPr>
              <a:t>‹#›</a:t>
            </a:fld>
            <a:endParaRPr lang="en-GB"/>
          </a:p>
        </p:txBody>
      </p:sp>
      <p:pic>
        <p:nvPicPr>
          <p:cNvPr id="4" name="Picture 3"/>
          <p:cNvPicPr>
            <a:picLocks noChangeAspect="1" noChangeArrowheads="1"/>
          </p:cNvPicPr>
          <p:nvPr userDrawn="1"/>
        </p:nvPicPr>
        <p:blipFill>
          <a:blip r:embed="rId2" cstate="hqprint">
            <a:graysc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434064" y="2636913"/>
            <a:ext cx="4620683" cy="373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101394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CB4C00-8828-254B-8C97-71F42B2877B1}" type="slidenum">
              <a:rPr lang="en-GB"/>
              <a:pPr>
                <a:defRPr/>
              </a:pPr>
              <a:t>‹#›</a:t>
            </a:fld>
            <a:endParaRPr lang="en-GB"/>
          </a:p>
        </p:txBody>
      </p:sp>
    </p:spTree>
    <p:extLst>
      <p:ext uri="{BB962C8B-B14F-4D97-AF65-F5344CB8AC3E}">
        <p14:creationId xmlns:p14="http://schemas.microsoft.com/office/powerpoint/2010/main" val="246019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0FC8011-466F-0C4F-9012-8B6B44AC8576}" type="slidenum">
              <a:rPr lang="en-GB"/>
              <a:pPr>
                <a:defRPr/>
              </a:pPr>
              <a:t>‹#›</a:t>
            </a:fld>
            <a:endParaRPr lang="en-GB"/>
          </a:p>
        </p:txBody>
      </p:sp>
    </p:spTree>
    <p:extLst>
      <p:ext uri="{BB962C8B-B14F-4D97-AF65-F5344CB8AC3E}">
        <p14:creationId xmlns:p14="http://schemas.microsoft.com/office/powerpoint/2010/main" val="31344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128588"/>
            <a:ext cx="10966451"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09600" y="1600200"/>
            <a:ext cx="10966451" cy="452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 name="Rectangle 3"/>
          <p:cNvSpPr>
            <a:spLocks noGrp="1" noChangeArrowheads="1"/>
          </p:cNvSpPr>
          <p:nvPr>
            <p:ph type="dt"/>
          </p:nvPr>
        </p:nvSpPr>
        <p:spPr bwMode="auto">
          <a:xfrm>
            <a:off x="609600" y="6356351"/>
            <a:ext cx="2838451"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Font typeface="Times New Roman" pitchFamily="18" charset="0"/>
              <a:buNone/>
              <a:defRPr sz="1200">
                <a:solidFill>
                  <a:srgbClr val="898989"/>
                </a:solidFill>
                <a:latin typeface="Calibri" pitchFamily="34" charset="0"/>
                <a:ea typeface="DejaVu Sans" charset="0"/>
                <a:cs typeface="DejaVu Sans" charset="0"/>
              </a:defRPr>
            </a:lvl1pPr>
          </a:lstStyle>
          <a:p>
            <a:pPr>
              <a:defRPr/>
            </a:pPr>
            <a:endParaRPr lang="en-US"/>
          </a:p>
        </p:txBody>
      </p:sp>
      <p:sp>
        <p:nvSpPr>
          <p:cNvPr id="1029" name="Text Box 4"/>
          <p:cNvSpPr txBox="1">
            <a:spLocks noChangeArrowheads="1"/>
          </p:cNvSpPr>
          <p:nvPr/>
        </p:nvSpPr>
        <p:spPr bwMode="auto">
          <a:xfrm>
            <a:off x="4165600" y="6356351"/>
            <a:ext cx="3860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800"/>
          </a:p>
        </p:txBody>
      </p:sp>
      <p:sp>
        <p:nvSpPr>
          <p:cNvPr id="3" name="Rectangle 5"/>
          <p:cNvSpPr>
            <a:spLocks noGrp="1" noChangeArrowheads="1"/>
          </p:cNvSpPr>
          <p:nvPr>
            <p:ph type="sldNum"/>
          </p:nvPr>
        </p:nvSpPr>
        <p:spPr bwMode="auto">
          <a:xfrm>
            <a:off x="8737600" y="6356351"/>
            <a:ext cx="2838451"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defRPr sz="1200" smtClean="0">
                <a:solidFill>
                  <a:srgbClr val="898989"/>
                </a:solidFill>
                <a:cs typeface="DejaVu Sans" charset="0"/>
              </a:defRPr>
            </a:lvl1pPr>
          </a:lstStyle>
          <a:p>
            <a:pPr>
              <a:defRPr/>
            </a:pPr>
            <a:fld id="{5687DC86-1A68-0A44-A7AA-34949BD64679}" type="slidenum">
              <a:rPr lang="en-GB"/>
              <a:pPr>
                <a:defRPr/>
              </a:pPr>
              <a:t>‹#›</a:t>
            </a:fld>
            <a:endParaRPr lang="en-GB"/>
          </a:p>
        </p:txBody>
      </p:sp>
      <p:pic>
        <p:nvPicPr>
          <p:cNvPr id="4" name="Picture 3"/>
          <p:cNvPicPr>
            <a:picLocks noChangeAspect="1"/>
          </p:cNvPicPr>
          <p:nvPr userDrawn="1"/>
        </p:nvPicPr>
        <p:blipFill>
          <a:blip r:embed="rId14"/>
          <a:stretch>
            <a:fillRect/>
          </a:stretch>
        </p:blipFill>
        <p:spPr>
          <a:xfrm>
            <a:off x="4780132" y="5996351"/>
            <a:ext cx="2661267" cy="720000"/>
          </a:xfrm>
          <a:prstGeom prst="rect">
            <a:avLst/>
          </a:prstGeom>
        </p:spPr>
      </p:pic>
      <p:pic>
        <p:nvPicPr>
          <p:cNvPr id="9" name="Picture 3"/>
          <p:cNvPicPr>
            <a:picLocks noChangeAspect="1" noChangeArrowheads="1"/>
          </p:cNvPicPr>
          <p:nvPr userDrawn="1"/>
        </p:nvPicPr>
        <p:blipFill>
          <a:blip r:embed="rId15" cstate="hqprint">
            <a:grayscl/>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434064" y="2636913"/>
            <a:ext cx="4620683" cy="373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1" name="Picture 10">
            <a:extLst>
              <a:ext uri="{FF2B5EF4-FFF2-40B4-BE49-F238E27FC236}">
                <a16:creationId xmlns:a16="http://schemas.microsoft.com/office/drawing/2014/main" id="{222ACEE6-7BFD-4A0E-BAF5-2478FA74477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744405" y="128588"/>
            <a:ext cx="2388457" cy="676729"/>
          </a:xfrm>
          <a:prstGeom prst="rect">
            <a:avLst/>
          </a:prstGeom>
        </p:spPr>
      </p:pic>
      <p:pic>
        <p:nvPicPr>
          <p:cNvPr id="12" name="Picture 11">
            <a:extLst>
              <a:ext uri="{FF2B5EF4-FFF2-40B4-BE49-F238E27FC236}">
                <a16:creationId xmlns:a16="http://schemas.microsoft.com/office/drawing/2014/main" id="{EDFFEFDB-9623-4B52-9342-7752083D738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17448" y="0"/>
            <a:ext cx="2708031" cy="1224289"/>
          </a:xfrm>
          <a:prstGeom prst="rect">
            <a:avLst/>
          </a:prstGeom>
        </p:spPr>
      </p:pic>
    </p:spTree>
    <p:extLst>
      <p:ext uri="{BB962C8B-B14F-4D97-AF65-F5344CB8AC3E}">
        <p14:creationId xmlns:p14="http://schemas.microsoft.com/office/powerpoint/2010/main" val="3319209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hf hdr="0" ftr="0" dt="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7F7F7F"/>
          </a:solidFill>
          <a:latin typeface="Candara" panose="020E0502030303020204" pitchFamily="34" charset="0"/>
          <a:ea typeface="ＭＳ Ｐゴシック" charset="0"/>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charset="0"/>
          <a:cs typeface="DejaVu Sans"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charset="0"/>
          <a:cs typeface="DejaVu Sans"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charset="0"/>
          <a:cs typeface="DejaVu Sans"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charset="0"/>
          <a:cs typeface="DejaVu San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7F7F7F"/>
          </a:solidFill>
          <a:latin typeface="Candara" panose="020E0502030303020204" pitchFamily="34" charset="0"/>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7F7F7F"/>
          </a:solidFill>
          <a:latin typeface="Candara" panose="020E0502030303020204" pitchFamily="34" charset="0"/>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7F7F7F"/>
          </a:solidFill>
          <a:latin typeface="Candara" panose="020E0502030303020204" pitchFamily="34" charset="0"/>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7F7F7F"/>
          </a:solidFill>
          <a:latin typeface="Candara" panose="020E0502030303020204" pitchFamily="34" charset="0"/>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7F7F7F"/>
          </a:solidFill>
          <a:latin typeface="Candara" panose="020E0502030303020204" pitchFamily="34" charset="0"/>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199E6-83C1-4A12-BF66-D271110A1EFC}" type="datetimeFigureOut">
              <a:rPr lang="en-GB" smtClean="0"/>
              <a:t>10/04/2021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7D342-ED0C-4D8F-9C90-654F153F456F}" type="slidenum">
              <a:rPr lang="en-GB" smtClean="0"/>
              <a:t>‹#›</a:t>
            </a:fld>
            <a:endParaRPr lang="en-GB"/>
          </a:p>
        </p:txBody>
      </p:sp>
    </p:spTree>
    <p:extLst>
      <p:ext uri="{BB962C8B-B14F-4D97-AF65-F5344CB8AC3E}">
        <p14:creationId xmlns:p14="http://schemas.microsoft.com/office/powerpoint/2010/main" val="30788531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od-disorders.co.uk/" TargetMode="External"/><Relationship Id="rId2" Type="http://schemas.openxmlformats.org/officeDocument/2006/relationships/hyperlink" Target="mailto:stuart.watson@ncl.ac.uk" TargetMode="External"/><Relationship Id="rId1" Type="http://schemas.openxmlformats.org/officeDocument/2006/relationships/slideLayout" Target="../slideLayouts/slideLayout1.xml"/><Relationship Id="rId4" Type="http://schemas.openxmlformats.org/officeDocument/2006/relationships/hyperlink" Target="http://www.mood-disorders.co.uk/research/regist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axbd.org/about/recruiting-sit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axbd.org/about/recruiting-sites" TargetMode="External"/><Relationship Id="rId2" Type="http://schemas.openxmlformats.org/officeDocument/2006/relationships/hyperlink" Target="https://mood-disorders.co.uk/questionnaire/qids"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tiff"/><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paxbd.org/" TargetMode="Externa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DB8F-8F71-44E8-A5F0-CCE74C2DD913}"/>
              </a:ext>
            </a:extLst>
          </p:cNvPr>
          <p:cNvSpPr>
            <a:spLocks noGrp="1"/>
          </p:cNvSpPr>
          <p:nvPr>
            <p:ph type="ctrTitle"/>
          </p:nvPr>
        </p:nvSpPr>
        <p:spPr>
          <a:xfrm>
            <a:off x="914400" y="1322387"/>
            <a:ext cx="10363200" cy="1470025"/>
          </a:xfrm>
        </p:spPr>
        <p:txBody>
          <a:bodyPr/>
          <a:lstStyle/>
          <a:p>
            <a:r>
              <a:rPr lang="en-US" dirty="0"/>
              <a:t>Bipolar Research</a:t>
            </a:r>
          </a:p>
        </p:txBody>
      </p:sp>
      <p:sp>
        <p:nvSpPr>
          <p:cNvPr id="3" name="Subtitle 2">
            <a:extLst>
              <a:ext uri="{FF2B5EF4-FFF2-40B4-BE49-F238E27FC236}">
                <a16:creationId xmlns:a16="http://schemas.microsoft.com/office/drawing/2014/main" id="{E780CC91-8911-4FE2-A564-A83138DF7407}"/>
              </a:ext>
            </a:extLst>
          </p:cNvPr>
          <p:cNvSpPr>
            <a:spLocks noGrp="1"/>
          </p:cNvSpPr>
          <p:nvPr>
            <p:ph type="subTitle" idx="1"/>
          </p:nvPr>
        </p:nvSpPr>
        <p:spPr>
          <a:xfrm>
            <a:off x="1828800" y="2613991"/>
            <a:ext cx="8534400" cy="1752600"/>
          </a:xfrm>
        </p:spPr>
        <p:txBody>
          <a:bodyPr/>
          <a:lstStyle/>
          <a:p>
            <a:r>
              <a:rPr lang="en-US" dirty="0"/>
              <a:t>Stuart Watson</a:t>
            </a:r>
          </a:p>
          <a:p>
            <a:r>
              <a:rPr lang="en-US" sz="2000" dirty="0"/>
              <a:t>@</a:t>
            </a:r>
            <a:r>
              <a:rPr lang="en-US" sz="2000" dirty="0" err="1"/>
              <a:t>NCMDresearch</a:t>
            </a:r>
            <a:endParaRPr lang="en-US" sz="2000" dirty="0"/>
          </a:p>
          <a:p>
            <a:r>
              <a:rPr lang="en-US" sz="2000" dirty="0"/>
              <a:t>@stuartW13044383</a:t>
            </a:r>
          </a:p>
          <a:p>
            <a:r>
              <a:rPr lang="en-US" sz="2000" b="1" dirty="0">
                <a:solidFill>
                  <a:srgbClr val="0070C0"/>
                </a:solidFill>
                <a:hlinkClick r:id="rId2">
                  <a:extLst>
                    <a:ext uri="{A12FA001-AC4F-418D-AE19-62706E023703}">
                      <ahyp:hlinkClr xmlns:ahyp="http://schemas.microsoft.com/office/drawing/2018/hyperlinkcolor" val="tx"/>
                    </a:ext>
                  </a:extLst>
                </a:hlinkClick>
              </a:rPr>
              <a:t>stuart.watson@ncl.ac.uk</a:t>
            </a:r>
            <a:endParaRPr lang="en-US" sz="2000" b="1" dirty="0">
              <a:solidFill>
                <a:srgbClr val="0070C0"/>
              </a:solidFill>
            </a:endParaRPr>
          </a:p>
          <a:p>
            <a:r>
              <a:rPr lang="en-US" sz="2000" b="1" dirty="0">
                <a:solidFill>
                  <a:srgbClr val="0070C0"/>
                </a:solidFill>
                <a:hlinkClick r:id="rId3">
                  <a:extLst>
                    <a:ext uri="{A12FA001-AC4F-418D-AE19-62706E023703}">
                      <ahyp:hlinkClr xmlns:ahyp="http://schemas.microsoft.com/office/drawing/2018/hyperlinkcolor" val="tx"/>
                    </a:ext>
                  </a:extLst>
                </a:hlinkClick>
              </a:rPr>
              <a:t>www.mood-disorders.co.uk</a:t>
            </a:r>
            <a:endParaRPr lang="en-US" sz="2000" b="1" dirty="0">
              <a:solidFill>
                <a:srgbClr val="0070C0"/>
              </a:solidFill>
            </a:endParaRPr>
          </a:p>
          <a:p>
            <a:r>
              <a:rPr lang="en-GB" sz="1200" b="1" dirty="0">
                <a:solidFill>
                  <a:srgbClr val="0070C0"/>
                </a:solidFill>
                <a:hlinkClick r:id="rId4">
                  <a:extLst>
                    <a:ext uri="{A12FA001-AC4F-418D-AE19-62706E023703}">
                      <ahyp:hlinkClr xmlns:ahyp="http://schemas.microsoft.com/office/drawing/2018/hyperlinkcolor" val="tx"/>
                    </a:ext>
                  </a:extLst>
                </a:hlinkClick>
              </a:rPr>
              <a:t>Research register - NCMD (mood-disorders.co.uk)</a:t>
            </a:r>
            <a:endParaRPr lang="en-US" sz="2000" b="1" dirty="0">
              <a:solidFill>
                <a:srgbClr val="0070C0"/>
              </a:solidFill>
            </a:endParaRPr>
          </a:p>
        </p:txBody>
      </p:sp>
      <p:sp>
        <p:nvSpPr>
          <p:cNvPr id="4" name="Slide Number Placeholder 3">
            <a:extLst>
              <a:ext uri="{FF2B5EF4-FFF2-40B4-BE49-F238E27FC236}">
                <a16:creationId xmlns:a16="http://schemas.microsoft.com/office/drawing/2014/main" id="{B8F7548B-CACA-4672-8DC0-A35979BCCCA4}"/>
              </a:ext>
            </a:extLst>
          </p:cNvPr>
          <p:cNvSpPr>
            <a:spLocks noGrp="1"/>
          </p:cNvSpPr>
          <p:nvPr>
            <p:ph type="sldNum" idx="11"/>
          </p:nvPr>
        </p:nvSpPr>
        <p:spPr/>
        <p:txBody>
          <a:bodyPr/>
          <a:lstStyle/>
          <a:p>
            <a:pPr>
              <a:defRPr/>
            </a:pPr>
            <a:fld id="{668DC3F3-FF92-954A-81F7-AFE076655ED2}" type="slidenum">
              <a:rPr lang="en-GB" smtClean="0"/>
              <a:pPr>
                <a:defRPr/>
              </a:pPr>
              <a:t>1</a:t>
            </a:fld>
            <a:endParaRPr lang="en-GB"/>
          </a:p>
        </p:txBody>
      </p:sp>
    </p:spTree>
    <p:extLst>
      <p:ext uri="{BB962C8B-B14F-4D97-AF65-F5344CB8AC3E}">
        <p14:creationId xmlns:p14="http://schemas.microsoft.com/office/powerpoint/2010/main" val="76072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44256"/>
            <a:ext cx="10515600" cy="768352"/>
          </a:xfrm>
        </p:spPr>
        <p:txBody>
          <a:bodyPr>
            <a:normAutofit/>
          </a:bodyPr>
          <a:lstStyle/>
          <a:p>
            <a:r>
              <a:rPr lang="en-GB" sz="4000" b="1" err="1">
                <a:latin typeface="Arial" panose="020B0604020202020204" pitchFamily="34" charset="0"/>
                <a:cs typeface="Arial" panose="020B0604020202020204" pitchFamily="34" charset="0"/>
              </a:rPr>
              <a:t>Pramipexole</a:t>
            </a:r>
            <a:endParaRPr lang="en-GB" sz="4000" b="1">
              <a:latin typeface="Arial" panose="020B0604020202020204" pitchFamily="34" charset="0"/>
              <a:cs typeface="Arial" panose="020B0604020202020204" pitchFamily="34" charset="0"/>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l="22736" t="16650" r="15251" b="18146"/>
          <a:stretch>
            <a:fillRect/>
          </a:stretch>
        </p:blipFill>
        <p:spPr bwMode="auto">
          <a:xfrm>
            <a:off x="838199" y="1704242"/>
            <a:ext cx="5999431" cy="39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38199" y="1181606"/>
            <a:ext cx="11061032" cy="424732"/>
          </a:xfrm>
          <a:prstGeom prst="rect">
            <a:avLst/>
          </a:prstGeom>
        </p:spPr>
        <p:txBody>
          <a:bodyPr wrap="square">
            <a:spAutoFit/>
          </a:bodyPr>
          <a:lstStyle/>
          <a:p>
            <a:pPr>
              <a:lnSpc>
                <a:spcPct val="90000"/>
              </a:lnSpc>
              <a:spcBef>
                <a:spcPts val="1000"/>
              </a:spcBef>
            </a:pPr>
            <a:r>
              <a:rPr lang="en-GB" altLang="en-US" sz="2400" b="1" err="1">
                <a:solidFill>
                  <a:srgbClr val="7F7F7F"/>
                </a:solidFill>
                <a:latin typeface="Arial" panose="020B0604020202020204" pitchFamily="34" charset="0"/>
                <a:cs typeface="Arial" panose="020B0604020202020204" pitchFamily="34" charset="0"/>
              </a:rPr>
              <a:t>Pramipexole</a:t>
            </a:r>
            <a:r>
              <a:rPr lang="en-GB" altLang="en-US" sz="2400" b="1">
                <a:solidFill>
                  <a:srgbClr val="7F7F7F"/>
                </a:solidFill>
                <a:latin typeface="Arial" panose="020B0604020202020204" pitchFamily="34" charset="0"/>
                <a:cs typeface="Arial" panose="020B0604020202020204" pitchFamily="34" charset="0"/>
              </a:rPr>
              <a:t> (D3 and D2 agonist) Proof of concept in bipolar II</a:t>
            </a:r>
          </a:p>
        </p:txBody>
      </p:sp>
      <p:sp>
        <p:nvSpPr>
          <p:cNvPr id="15" name="TextBox 4"/>
          <p:cNvSpPr txBox="1">
            <a:spLocks noChangeArrowheads="1"/>
          </p:cNvSpPr>
          <p:nvPr/>
        </p:nvSpPr>
        <p:spPr bwMode="auto">
          <a:xfrm>
            <a:off x="4894446" y="5224616"/>
            <a:ext cx="19618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pitchFamily="34" charset="0"/>
                <a:cs typeface="Arial" pitchFamily="34" charset="0"/>
              </a:defRPr>
            </a:lvl1pPr>
            <a:lvl2pPr marL="742950" indent="-285750" eaLnBrk="0" hangingPunct="0">
              <a:spcBef>
                <a:spcPct val="20000"/>
              </a:spcBef>
              <a:buSzPct val="75000"/>
              <a:buFont typeface="Wingdings" pitchFamily="2" charset="2"/>
              <a:buChar char="§"/>
              <a:defRPr sz="2800">
                <a:solidFill>
                  <a:schemeClr val="bg1"/>
                </a:solidFill>
                <a:latin typeface="Arial" pitchFamily="34" charset="0"/>
                <a:cs typeface="Arial" pitchFamily="34" charset="0"/>
              </a:defRPr>
            </a:lvl2pPr>
            <a:lvl3pPr marL="1143000" indent="-228600" eaLnBrk="0" hangingPunct="0">
              <a:spcBef>
                <a:spcPct val="20000"/>
              </a:spcBef>
              <a:buChar char="•"/>
              <a:defRPr sz="2400">
                <a:solidFill>
                  <a:schemeClr val="bg1"/>
                </a:solidFill>
                <a:latin typeface="Arial" pitchFamily="34" charset="0"/>
                <a:cs typeface="Arial" pitchFamily="34" charset="0"/>
              </a:defRPr>
            </a:lvl3pPr>
            <a:lvl4pPr marL="1600200" indent="-228600" eaLnBrk="0" hangingPunct="0">
              <a:spcBef>
                <a:spcPct val="20000"/>
              </a:spcBef>
              <a:buChar char="–"/>
              <a:defRPr sz="2000">
                <a:solidFill>
                  <a:schemeClr val="bg1"/>
                </a:solidFill>
                <a:latin typeface="Arial" pitchFamily="34" charset="0"/>
                <a:cs typeface="Arial" pitchFamily="34" charset="0"/>
              </a:defRPr>
            </a:lvl4pPr>
            <a:lvl5pPr marL="2057400" indent="-228600" eaLnBrk="0" hangingPunct="0">
              <a:spcBef>
                <a:spcPct val="20000"/>
              </a:spcBef>
              <a:buChar char="»"/>
              <a:defRPr sz="2000">
                <a:solidFill>
                  <a:schemeClr val="bg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cs typeface="Arial" pitchFamily="34" charset="0"/>
              </a:defRPr>
            </a:lvl9pPr>
          </a:lstStyle>
          <a:p>
            <a:pPr eaLnBrk="1" hangingPunct="1">
              <a:spcBef>
                <a:spcPct val="0"/>
              </a:spcBef>
              <a:buFontTx/>
              <a:buNone/>
            </a:pPr>
            <a:br>
              <a:rPr lang="en-GB" altLang="en-US" sz="1200">
                <a:solidFill>
                  <a:srgbClr val="7F7F7F"/>
                </a:solidFill>
              </a:rPr>
            </a:br>
            <a:r>
              <a:rPr lang="en-GB" altLang="en-US" sz="1800">
                <a:solidFill>
                  <a:srgbClr val="7F7F7F"/>
                </a:solidFill>
              </a:rPr>
              <a:t>(</a:t>
            </a:r>
            <a:r>
              <a:rPr lang="en-GB" altLang="en-US" sz="1800">
                <a:solidFill>
                  <a:srgbClr val="7F7F7F"/>
                </a:solidFill>
                <a:latin typeface="+mn-lt"/>
              </a:rPr>
              <a:t>Zarate et al. 2004)</a:t>
            </a:r>
            <a:endParaRPr lang="en-GB" altLang="en-US" sz="1800">
              <a:solidFill>
                <a:srgbClr val="7F7F7F"/>
              </a:solidFill>
            </a:endParaRPr>
          </a:p>
        </p:txBody>
      </p:sp>
      <p:sp>
        <p:nvSpPr>
          <p:cNvPr id="2" name="Rectangle 1">
            <a:extLst>
              <a:ext uri="{FF2B5EF4-FFF2-40B4-BE49-F238E27FC236}">
                <a16:creationId xmlns:a16="http://schemas.microsoft.com/office/drawing/2014/main" id="{6C7A504D-EFE9-4556-8B18-8F22217D55A8}"/>
              </a:ext>
            </a:extLst>
          </p:cNvPr>
          <p:cNvSpPr/>
          <p:nvPr/>
        </p:nvSpPr>
        <p:spPr>
          <a:xfrm>
            <a:off x="7094219" y="1922538"/>
            <a:ext cx="4805011" cy="3277820"/>
          </a:xfrm>
          <a:prstGeom prst="rect">
            <a:avLst/>
          </a:prstGeom>
        </p:spPr>
        <p:txBody>
          <a:bodyPr wrap="square">
            <a:spAutoFit/>
          </a:bodyPr>
          <a:lstStyle/>
          <a:p>
            <a:pPr marL="285750" indent="-285750">
              <a:spcAft>
                <a:spcPts val="600"/>
              </a:spcAft>
              <a:buFont typeface="Arial" panose="020B0604020202020204" pitchFamily="34" charset="0"/>
              <a:buChar char="•"/>
            </a:pPr>
            <a:r>
              <a:rPr lang="en-GB" sz="2400" dirty="0">
                <a:solidFill>
                  <a:srgbClr val="7F7F7F"/>
                </a:solidFill>
              </a:rPr>
              <a:t>Increases dopamine transmission</a:t>
            </a:r>
          </a:p>
          <a:p>
            <a:pPr marL="285750" indent="-285750">
              <a:spcAft>
                <a:spcPts val="600"/>
              </a:spcAft>
              <a:buFont typeface="Arial" panose="020B0604020202020204" pitchFamily="34" charset="0"/>
              <a:buChar char="•"/>
            </a:pPr>
            <a:r>
              <a:rPr lang="en-GB" sz="2400" dirty="0">
                <a:solidFill>
                  <a:srgbClr val="7F7F7F"/>
                </a:solidFill>
              </a:rPr>
              <a:t>Helps depression in Parkinson’s</a:t>
            </a:r>
          </a:p>
          <a:p>
            <a:pPr marL="285750" indent="-285750">
              <a:spcAft>
                <a:spcPts val="600"/>
              </a:spcAft>
              <a:buFont typeface="Arial" panose="020B0604020202020204" pitchFamily="34" charset="0"/>
              <a:buChar char="•"/>
            </a:pPr>
            <a:r>
              <a:rPr lang="en-GB" sz="2400" dirty="0">
                <a:solidFill>
                  <a:srgbClr val="7F7F7F"/>
                </a:solidFill>
              </a:rPr>
              <a:t>Small trials indicate it may have a significant benefit in the treatment of bipolar depression.  </a:t>
            </a:r>
          </a:p>
          <a:p>
            <a:pPr marL="285750" indent="-285750">
              <a:spcAft>
                <a:spcPts val="600"/>
              </a:spcAft>
              <a:buFont typeface="Arial" panose="020B0604020202020204" pitchFamily="34" charset="0"/>
              <a:buChar char="•"/>
            </a:pPr>
            <a:r>
              <a:rPr lang="en-GB" sz="2400" dirty="0">
                <a:solidFill>
                  <a:srgbClr val="7F7F7F"/>
                </a:solidFill>
              </a:rPr>
              <a:t>NIHR commissioned the PAX-BD study to investigate this treatment further.</a:t>
            </a:r>
          </a:p>
        </p:txBody>
      </p:sp>
      <p:pic>
        <p:nvPicPr>
          <p:cNvPr id="10" name="Picture 9">
            <a:extLst>
              <a:ext uri="{FF2B5EF4-FFF2-40B4-BE49-F238E27FC236}">
                <a16:creationId xmlns:a16="http://schemas.microsoft.com/office/drawing/2014/main" id="{B3A74F76-1B18-43DD-9A91-4893299A21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16" y="5872536"/>
            <a:ext cx="2708031" cy="556715"/>
          </a:xfrm>
          <a:prstGeom prst="rect">
            <a:avLst/>
          </a:prstGeom>
        </p:spPr>
      </p:pic>
    </p:spTree>
    <p:extLst>
      <p:ext uri="{BB962C8B-B14F-4D97-AF65-F5344CB8AC3E}">
        <p14:creationId xmlns:p14="http://schemas.microsoft.com/office/powerpoint/2010/main" val="194856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B5F07EF-0DC2-4432-AD74-1CD4064AE9A8}"/>
              </a:ext>
            </a:extLst>
          </p:cNvPr>
          <p:cNvSpPr/>
          <p:nvPr/>
        </p:nvSpPr>
        <p:spPr bwMode="auto">
          <a:xfrm>
            <a:off x="4278385" y="5914239"/>
            <a:ext cx="3707934" cy="979857"/>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Calibri" pitchFamily="32" charset="0"/>
            </a:endParaRPr>
          </a:p>
        </p:txBody>
      </p:sp>
      <p:sp>
        <p:nvSpPr>
          <p:cNvPr id="2" name="Title 1"/>
          <p:cNvSpPr>
            <a:spLocks noGrp="1"/>
          </p:cNvSpPr>
          <p:nvPr>
            <p:ph type="title"/>
          </p:nvPr>
        </p:nvSpPr>
        <p:spPr/>
        <p:txBody>
          <a:bodyPr/>
          <a:lstStyle/>
          <a:p>
            <a:r>
              <a:rPr lang="en-GB" sz="3200" dirty="0"/>
              <a:t>Depression, dopamine and reward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068716"/>
              </p:ext>
            </p:extLst>
          </p:nvPr>
        </p:nvGraphicFramePr>
        <p:xfrm>
          <a:off x="1997348" y="1260218"/>
          <a:ext cx="8224838" cy="4795520"/>
        </p:xfrm>
        <a:graphic>
          <a:graphicData uri="http://schemas.openxmlformats.org/drawingml/2006/table">
            <a:tbl>
              <a:tblPr firstRow="1" bandRow="1">
                <a:tableStyleId>{073A0DAA-6AF3-43AB-8588-CEC1D06C72B9}</a:tableStyleId>
              </a:tblPr>
              <a:tblGrid>
                <a:gridCol w="4112419">
                  <a:extLst>
                    <a:ext uri="{9D8B030D-6E8A-4147-A177-3AD203B41FA5}">
                      <a16:colId xmlns:a16="http://schemas.microsoft.com/office/drawing/2014/main" val="20000"/>
                    </a:ext>
                  </a:extLst>
                </a:gridCol>
                <a:gridCol w="4112419">
                  <a:extLst>
                    <a:ext uri="{9D8B030D-6E8A-4147-A177-3AD203B41FA5}">
                      <a16:colId xmlns:a16="http://schemas.microsoft.com/office/drawing/2014/main" val="20001"/>
                    </a:ext>
                  </a:extLst>
                </a:gridCol>
              </a:tblGrid>
              <a:tr h="370840">
                <a:tc>
                  <a:txBody>
                    <a:bodyPr/>
                    <a:lstStyle/>
                    <a:p>
                      <a:r>
                        <a:rPr lang="en-GB"/>
                        <a:t>Negative</a:t>
                      </a:r>
                      <a:r>
                        <a:rPr lang="en-GB" baseline="0"/>
                        <a:t> mood states associated with distress- increased in depression</a:t>
                      </a:r>
                      <a:r>
                        <a:rPr lang="en-GB" baseline="30000"/>
                        <a:t>1</a:t>
                      </a:r>
                      <a:endParaRPr lang="en-GB"/>
                    </a:p>
                  </a:txBody>
                  <a:tcPr>
                    <a:solidFill>
                      <a:schemeClr val="bg2">
                        <a:lumMod val="75000"/>
                      </a:schemeClr>
                    </a:solidFill>
                  </a:tcPr>
                </a:tc>
                <a:tc>
                  <a:txBody>
                    <a:bodyPr/>
                    <a:lstStyle/>
                    <a:p>
                      <a:r>
                        <a:rPr lang="en-GB"/>
                        <a:t>Positive mood states associated with “well-being”- decreased in depression</a:t>
                      </a:r>
                      <a:r>
                        <a:rPr lang="en-GB" baseline="30000"/>
                        <a:t>1</a:t>
                      </a:r>
                      <a:endParaRPr lang="en-GB"/>
                    </a:p>
                  </a:txBody>
                  <a:tcPr>
                    <a:solidFill>
                      <a:schemeClr val="bg2">
                        <a:lumMod val="75000"/>
                      </a:schemeClr>
                    </a:solidFill>
                  </a:tcPr>
                </a:tc>
                <a:extLst>
                  <a:ext uri="{0D108BD9-81ED-4DB2-BD59-A6C34878D82A}">
                    <a16:rowId xmlns:a16="http://schemas.microsoft.com/office/drawing/2014/main" val="10000"/>
                  </a:ext>
                </a:extLst>
              </a:tr>
              <a:tr h="370840">
                <a:tc>
                  <a:txBody>
                    <a:bodyPr/>
                    <a:lstStyle/>
                    <a:p>
                      <a:r>
                        <a:rPr lang="en-GB"/>
                        <a:t>Fear</a:t>
                      </a:r>
                    </a:p>
                  </a:txBody>
                  <a:tcPr/>
                </a:tc>
                <a:tc>
                  <a:txBody>
                    <a:bodyPr/>
                    <a:lstStyle/>
                    <a:p>
                      <a:r>
                        <a:rPr lang="en-GB"/>
                        <a:t>Pleasure</a:t>
                      </a:r>
                    </a:p>
                  </a:txBody>
                  <a:tcPr/>
                </a:tc>
                <a:extLst>
                  <a:ext uri="{0D108BD9-81ED-4DB2-BD59-A6C34878D82A}">
                    <a16:rowId xmlns:a16="http://schemas.microsoft.com/office/drawing/2014/main" val="10001"/>
                  </a:ext>
                </a:extLst>
              </a:tr>
              <a:tr h="370840">
                <a:tc>
                  <a:txBody>
                    <a:bodyPr/>
                    <a:lstStyle/>
                    <a:p>
                      <a:r>
                        <a:rPr lang="en-GB"/>
                        <a:t>Anxiety</a:t>
                      </a:r>
                    </a:p>
                  </a:txBody>
                  <a:tcPr/>
                </a:tc>
                <a:tc>
                  <a:txBody>
                    <a:bodyPr/>
                    <a:lstStyle/>
                    <a:p>
                      <a:r>
                        <a:rPr lang="en-GB"/>
                        <a:t>Joy</a:t>
                      </a:r>
                    </a:p>
                  </a:txBody>
                  <a:tcPr/>
                </a:tc>
                <a:extLst>
                  <a:ext uri="{0D108BD9-81ED-4DB2-BD59-A6C34878D82A}">
                    <a16:rowId xmlns:a16="http://schemas.microsoft.com/office/drawing/2014/main" val="10002"/>
                  </a:ext>
                </a:extLst>
              </a:tr>
              <a:tr h="370840">
                <a:tc>
                  <a:txBody>
                    <a:bodyPr/>
                    <a:lstStyle/>
                    <a:p>
                      <a:r>
                        <a:rPr lang="en-GB"/>
                        <a:t>Irritability</a:t>
                      </a:r>
                    </a:p>
                  </a:txBody>
                  <a:tcPr/>
                </a:tc>
                <a:tc>
                  <a:txBody>
                    <a:bodyPr/>
                    <a:lstStyle/>
                    <a:p>
                      <a:r>
                        <a:rPr lang="en-GB"/>
                        <a:t>Interest</a:t>
                      </a:r>
                    </a:p>
                  </a:txBody>
                  <a:tcPr/>
                </a:tc>
                <a:extLst>
                  <a:ext uri="{0D108BD9-81ED-4DB2-BD59-A6C34878D82A}">
                    <a16:rowId xmlns:a16="http://schemas.microsoft.com/office/drawing/2014/main" val="10003"/>
                  </a:ext>
                </a:extLst>
              </a:tr>
              <a:tr h="370840">
                <a:tc>
                  <a:txBody>
                    <a:bodyPr/>
                    <a:lstStyle/>
                    <a:p>
                      <a:r>
                        <a:rPr lang="en-GB"/>
                        <a:t>Loneliness</a:t>
                      </a:r>
                    </a:p>
                  </a:txBody>
                  <a:tcPr/>
                </a:tc>
                <a:tc>
                  <a:txBody>
                    <a:bodyPr/>
                    <a:lstStyle/>
                    <a:p>
                      <a:r>
                        <a:rPr lang="en-GB"/>
                        <a:t>Motivation</a:t>
                      </a:r>
                    </a:p>
                  </a:txBody>
                  <a:tcPr/>
                </a:tc>
                <a:extLst>
                  <a:ext uri="{0D108BD9-81ED-4DB2-BD59-A6C34878D82A}">
                    <a16:rowId xmlns:a16="http://schemas.microsoft.com/office/drawing/2014/main" val="10004"/>
                  </a:ext>
                </a:extLst>
              </a:tr>
              <a:tr h="370840">
                <a:tc>
                  <a:txBody>
                    <a:bodyPr/>
                    <a:lstStyle/>
                    <a:p>
                      <a:r>
                        <a:rPr lang="en-GB"/>
                        <a:t>Guilt</a:t>
                      </a:r>
                    </a:p>
                  </a:txBody>
                  <a:tcPr/>
                </a:tc>
                <a:tc>
                  <a:txBody>
                    <a:bodyPr/>
                    <a:lstStyle/>
                    <a:p>
                      <a:r>
                        <a:rPr lang="en-GB"/>
                        <a:t>Energy</a:t>
                      </a:r>
                    </a:p>
                  </a:txBody>
                  <a:tcPr/>
                </a:tc>
                <a:extLst>
                  <a:ext uri="{0D108BD9-81ED-4DB2-BD59-A6C34878D82A}">
                    <a16:rowId xmlns:a16="http://schemas.microsoft.com/office/drawing/2014/main" val="10005"/>
                  </a:ext>
                </a:extLst>
              </a:tr>
              <a:tr h="370840">
                <a:tc>
                  <a:txBody>
                    <a:bodyPr/>
                    <a:lstStyle/>
                    <a:p>
                      <a:r>
                        <a:rPr lang="en-GB"/>
                        <a:t>Disgust</a:t>
                      </a:r>
                    </a:p>
                  </a:txBody>
                  <a:tcPr/>
                </a:tc>
                <a:tc>
                  <a:txBody>
                    <a:bodyPr/>
                    <a:lstStyle/>
                    <a:p>
                      <a:r>
                        <a:rPr lang="en-GB"/>
                        <a:t>Enthusiasm</a:t>
                      </a:r>
                    </a:p>
                  </a:txBody>
                  <a:tcPr/>
                </a:tc>
                <a:extLst>
                  <a:ext uri="{0D108BD9-81ED-4DB2-BD59-A6C34878D82A}">
                    <a16:rowId xmlns:a16="http://schemas.microsoft.com/office/drawing/2014/main" val="10006"/>
                  </a:ext>
                </a:extLst>
              </a:tr>
              <a:tr h="370840">
                <a:tc>
                  <a:txBody>
                    <a:bodyPr/>
                    <a:lstStyle/>
                    <a:p>
                      <a:r>
                        <a:rPr lang="en-GB"/>
                        <a:t>Hostility</a:t>
                      </a:r>
                    </a:p>
                  </a:txBody>
                  <a:tcPr/>
                </a:tc>
                <a:tc>
                  <a:txBody>
                    <a:bodyPr/>
                    <a:lstStyle/>
                    <a:p>
                      <a:r>
                        <a:rPr lang="en-GB"/>
                        <a:t>Alertness</a:t>
                      </a:r>
                    </a:p>
                  </a:txBody>
                  <a:tcPr/>
                </a:tc>
                <a:extLst>
                  <a:ext uri="{0D108BD9-81ED-4DB2-BD59-A6C34878D82A}">
                    <a16:rowId xmlns:a16="http://schemas.microsoft.com/office/drawing/2014/main" val="10007"/>
                  </a:ext>
                </a:extLst>
              </a:tr>
              <a:tr h="370840">
                <a:tc>
                  <a:txBody>
                    <a:bodyPr/>
                    <a:lstStyle/>
                    <a:p>
                      <a:r>
                        <a:rPr lang="en-GB"/>
                        <a:t>Pessimism</a:t>
                      </a:r>
                    </a:p>
                  </a:txBody>
                  <a:tcPr/>
                </a:tc>
                <a:tc>
                  <a:txBody>
                    <a:bodyPr/>
                    <a:lstStyle/>
                    <a:p>
                      <a:r>
                        <a:rPr lang="en-GB"/>
                        <a:t>Self-confidence</a:t>
                      </a:r>
                    </a:p>
                  </a:txBody>
                  <a:tcPr/>
                </a:tc>
                <a:extLst>
                  <a:ext uri="{0D108BD9-81ED-4DB2-BD59-A6C34878D82A}">
                    <a16:rowId xmlns:a16="http://schemas.microsoft.com/office/drawing/2014/main" val="10008"/>
                  </a:ext>
                </a:extLst>
              </a:tr>
              <a:tr h="370840">
                <a:tc>
                  <a:txBody>
                    <a:bodyPr/>
                    <a:lstStyle/>
                    <a:p>
                      <a:endParaRPr lang="en-GB" b="1">
                        <a:solidFill>
                          <a:schemeClr val="bg1"/>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rPr>
                        <a:t>Driven by attenuated reward systems, predict poor response</a:t>
                      </a:r>
                      <a:r>
                        <a:rPr kumimoji="0" lang="en-GB" sz="1800" b="1" u="none" strike="noStrike" kern="1200" cap="none" spc="0" normalizeH="0" baseline="30000" noProof="0">
                          <a:ln>
                            <a:noFill/>
                          </a:ln>
                          <a:solidFill>
                            <a:schemeClr val="bg1"/>
                          </a:solidFill>
                          <a:effectLst/>
                          <a:uLnTx/>
                          <a:uFillTx/>
                        </a:rPr>
                        <a:t>2 </a:t>
                      </a:r>
                      <a:r>
                        <a:rPr lang="en-GB" b="1">
                          <a:solidFill>
                            <a:schemeClr val="bg1"/>
                          </a:solidFill>
                        </a:rPr>
                        <a:t>particularly to SSRIs</a:t>
                      </a:r>
                      <a:r>
                        <a:rPr lang="en-GB" b="1" baseline="30000">
                          <a:solidFill>
                            <a:schemeClr val="bg1"/>
                          </a:solidFill>
                        </a:rPr>
                        <a:t>3,4 </a:t>
                      </a:r>
                      <a:r>
                        <a:rPr lang="en-GB" b="1" baseline="0">
                          <a:solidFill>
                            <a:schemeClr val="bg1"/>
                          </a:solidFill>
                        </a:rPr>
                        <a:t>may be better with DA or NA drugs?</a:t>
                      </a:r>
                    </a:p>
                  </a:txBody>
                  <a:tcPr>
                    <a:solidFill>
                      <a:schemeClr val="bg2">
                        <a:lumMod val="75000"/>
                      </a:schemeClr>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1524000" y="6309321"/>
            <a:ext cx="8532440" cy="584775"/>
          </a:xfrm>
          <a:prstGeom prst="rect">
            <a:avLst/>
          </a:prstGeom>
          <a:noFill/>
        </p:spPr>
        <p:txBody>
          <a:bodyPr wrap="square" rtlCol="0">
            <a:spAutoFit/>
          </a:bodyPr>
          <a:lstStyle/>
          <a:p>
            <a:r>
              <a:rPr lang="en-GB" sz="1600" baseline="30000">
                <a:solidFill>
                  <a:srgbClr val="7F7F7F"/>
                </a:solidFill>
              </a:rPr>
              <a:t>1</a:t>
            </a:r>
            <a:r>
              <a:rPr lang="en-GB" sz="1600">
                <a:solidFill>
                  <a:srgbClr val="7F7F7F"/>
                </a:solidFill>
              </a:rPr>
              <a:t>Lane RM (2015) J </a:t>
            </a:r>
            <a:r>
              <a:rPr lang="en-GB" sz="1600" err="1">
                <a:solidFill>
                  <a:srgbClr val="7F7F7F"/>
                </a:solidFill>
              </a:rPr>
              <a:t>Psychopharm</a:t>
            </a:r>
            <a:r>
              <a:rPr lang="en-GB" sz="1600">
                <a:solidFill>
                  <a:srgbClr val="7F7F7F"/>
                </a:solidFill>
              </a:rPr>
              <a:t> 2014, </a:t>
            </a:r>
            <a:r>
              <a:rPr lang="en-GB" sz="1600" baseline="30000">
                <a:solidFill>
                  <a:srgbClr val="7F7F7F"/>
                </a:solidFill>
              </a:rPr>
              <a:t>2</a:t>
            </a:r>
            <a:r>
              <a:rPr lang="en-GB" sz="1600">
                <a:solidFill>
                  <a:srgbClr val="7F7F7F"/>
                </a:solidFill>
              </a:rPr>
              <a:t> Spiker J (2001) </a:t>
            </a:r>
            <a:r>
              <a:rPr lang="en-GB" sz="1600" err="1">
                <a:solidFill>
                  <a:srgbClr val="7F7F7F"/>
                </a:solidFill>
              </a:rPr>
              <a:t>Acta</a:t>
            </a:r>
            <a:r>
              <a:rPr lang="en-GB" sz="1600">
                <a:solidFill>
                  <a:srgbClr val="7F7F7F"/>
                </a:solidFill>
              </a:rPr>
              <a:t> </a:t>
            </a:r>
            <a:r>
              <a:rPr lang="pl-PL" sz="1600">
                <a:solidFill>
                  <a:srgbClr val="7F7F7F"/>
                </a:solidFill>
              </a:rPr>
              <a:t>Psychiatr Scand, 103, 122-30</a:t>
            </a:r>
            <a:r>
              <a:rPr lang="en-GB" sz="1600">
                <a:solidFill>
                  <a:srgbClr val="7F7F7F"/>
                </a:solidFill>
              </a:rPr>
              <a:t>, </a:t>
            </a:r>
            <a:r>
              <a:rPr lang="en-GB" sz="1600" baseline="30000">
                <a:solidFill>
                  <a:srgbClr val="7F7F7F"/>
                </a:solidFill>
              </a:rPr>
              <a:t>3</a:t>
            </a:r>
            <a:r>
              <a:rPr lang="en-GB" sz="1600">
                <a:solidFill>
                  <a:srgbClr val="7F7F7F"/>
                </a:solidFill>
              </a:rPr>
              <a:t>McMakin DL (2012) J Am </a:t>
            </a:r>
            <a:r>
              <a:rPr lang="en-GB" sz="1600" err="1">
                <a:solidFill>
                  <a:srgbClr val="7F7F7F"/>
                </a:solidFill>
              </a:rPr>
              <a:t>Acad</a:t>
            </a:r>
            <a:r>
              <a:rPr lang="en-GB" sz="1600">
                <a:solidFill>
                  <a:srgbClr val="7F7F7F"/>
                </a:solidFill>
              </a:rPr>
              <a:t> Child </a:t>
            </a:r>
            <a:r>
              <a:rPr lang="en-GB" sz="1600" err="1">
                <a:solidFill>
                  <a:srgbClr val="7F7F7F"/>
                </a:solidFill>
              </a:rPr>
              <a:t>Adolesc</a:t>
            </a:r>
            <a:r>
              <a:rPr lang="en-GB" sz="1600">
                <a:solidFill>
                  <a:srgbClr val="7F7F7F"/>
                </a:solidFill>
              </a:rPr>
              <a:t> Psychiatry, 51, 404-11, </a:t>
            </a:r>
            <a:r>
              <a:rPr lang="en-GB" sz="1600" baseline="30000">
                <a:solidFill>
                  <a:srgbClr val="7F7F7F"/>
                </a:solidFill>
              </a:rPr>
              <a:t>4</a:t>
            </a:r>
            <a:r>
              <a:rPr lang="en-GB" sz="1600">
                <a:solidFill>
                  <a:srgbClr val="7F7F7F"/>
                </a:solidFill>
              </a:rPr>
              <a:t>Uher R (2012) </a:t>
            </a:r>
            <a:r>
              <a:rPr lang="en-GB" sz="1600" err="1">
                <a:solidFill>
                  <a:srgbClr val="7F7F7F"/>
                </a:solidFill>
              </a:rPr>
              <a:t>Psychol</a:t>
            </a:r>
            <a:r>
              <a:rPr lang="en-GB" sz="1600">
                <a:solidFill>
                  <a:srgbClr val="7F7F7F"/>
                </a:solidFill>
              </a:rPr>
              <a:t> Med 967-80 </a:t>
            </a:r>
          </a:p>
        </p:txBody>
      </p:sp>
      <p:sp>
        <p:nvSpPr>
          <p:cNvPr id="3" name="Slide Number Placeholder 2"/>
          <p:cNvSpPr>
            <a:spLocks noGrp="1"/>
          </p:cNvSpPr>
          <p:nvPr>
            <p:ph type="sldNum" idx="11"/>
          </p:nvPr>
        </p:nvSpPr>
        <p:spPr/>
        <p:txBody>
          <a:bodyPr/>
          <a:lstStyle/>
          <a:p>
            <a:pPr>
              <a:defRPr/>
            </a:pPr>
            <a:fld id="{552F5C60-DEED-FC4D-8417-DEE20EE5F2D7}" type="slidenum">
              <a:rPr lang="en-GB" smtClean="0"/>
              <a:pPr>
                <a:defRPr/>
              </a:pPr>
              <a:t>11</a:t>
            </a:fld>
            <a:endParaRPr lang="en-GB"/>
          </a:p>
        </p:txBody>
      </p:sp>
    </p:spTree>
    <p:extLst>
      <p:ext uri="{BB962C8B-B14F-4D97-AF65-F5344CB8AC3E}">
        <p14:creationId xmlns:p14="http://schemas.microsoft.com/office/powerpoint/2010/main" val="362796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BA3C79-1190-4A34-90D0-F012E22FEDB0}"/>
              </a:ext>
            </a:extLst>
          </p:cNvPr>
          <p:cNvSpPr/>
          <p:nvPr/>
        </p:nvSpPr>
        <p:spPr bwMode="auto">
          <a:xfrm>
            <a:off x="4520214" y="5796793"/>
            <a:ext cx="3600329" cy="96911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Calibri" pitchFamily="32" charset="0"/>
            </a:endParaRPr>
          </a:p>
        </p:txBody>
      </p:sp>
      <p:sp>
        <p:nvSpPr>
          <p:cNvPr id="3" name="Content Placeholder 2"/>
          <p:cNvSpPr>
            <a:spLocks noGrp="1"/>
          </p:cNvSpPr>
          <p:nvPr>
            <p:ph idx="1"/>
          </p:nvPr>
        </p:nvSpPr>
        <p:spPr>
          <a:xfrm>
            <a:off x="887767" y="1244223"/>
            <a:ext cx="10715347" cy="3422417"/>
          </a:xfrm>
        </p:spPr>
        <p:txBody>
          <a:bodyPr>
            <a:noAutofit/>
          </a:bodyPr>
          <a:lstStyle/>
          <a:p>
            <a:r>
              <a:rPr lang="en-GB" sz="2800" b="1" dirty="0"/>
              <a:t>Population: </a:t>
            </a:r>
            <a:r>
              <a:rPr lang="en-GB" sz="2000" dirty="0"/>
              <a:t>Patients with Treatment Resistant Bipolar Depression</a:t>
            </a:r>
          </a:p>
          <a:p>
            <a:r>
              <a:rPr lang="en-GB" sz="2800" b="1" dirty="0"/>
              <a:t>Intervention &amp; Comparator:</a:t>
            </a:r>
            <a:endParaRPr lang="en-GB" sz="2800" dirty="0"/>
          </a:p>
          <a:p>
            <a:pPr marL="442913" lvl="1" indent="0"/>
            <a:r>
              <a:rPr lang="en-GB" sz="2000" dirty="0"/>
              <a:t>Randomised 1:1 to Pramipexole (fixed dose to 12 weeks then flexible) or placebo</a:t>
            </a:r>
          </a:p>
          <a:p>
            <a:pPr marL="442913" lvl="1" indent="0"/>
            <a:r>
              <a:rPr lang="en-GB" sz="2000" dirty="0"/>
              <a:t>Added to existing mood stabilisers (lithium, valproate, carbamazepine, lamotrigine) - started if not already on</a:t>
            </a:r>
          </a:p>
          <a:p>
            <a:pPr marL="442913" lvl="1" indent="0"/>
            <a:r>
              <a:rPr lang="en-GB" sz="2000" dirty="0"/>
              <a:t>Antipsychotics hopefully soon to be allowed</a:t>
            </a:r>
            <a:endParaRPr lang="en-GB" dirty="0"/>
          </a:p>
          <a:p>
            <a:r>
              <a:rPr lang="en-GB" sz="2800" b="1" dirty="0"/>
              <a:t>Sample size: 	</a:t>
            </a:r>
            <a:r>
              <a:rPr lang="en-GB" sz="2000" dirty="0"/>
              <a:t>290 randomised 	participants</a:t>
            </a:r>
          </a:p>
          <a:p>
            <a:pPr marL="355600" lvl="1" indent="-355600"/>
            <a:r>
              <a:rPr lang="en-GB" b="1" dirty="0"/>
              <a:t>Duration:  		</a:t>
            </a:r>
            <a:r>
              <a:rPr lang="en-GB" sz="2000" dirty="0"/>
              <a:t>12 weeks primary outcome, 48 week FU</a:t>
            </a:r>
          </a:p>
          <a:p>
            <a:pPr marL="355600" lvl="1" indent="-355600"/>
            <a:r>
              <a:rPr lang="en-GB" b="1" dirty="0"/>
              <a:t>Status: 	</a:t>
            </a:r>
            <a:r>
              <a:rPr lang="en-GB" sz="2000" dirty="0"/>
              <a:t>One participant completed. Trial has recently restarted.  Sites continuing to open</a:t>
            </a:r>
          </a:p>
          <a:p>
            <a:r>
              <a:rPr lang="en-GB" sz="2800" b="1" dirty="0"/>
              <a:t>	(see </a:t>
            </a:r>
            <a:r>
              <a:rPr lang="en-GB" sz="2800" b="1" dirty="0">
                <a:solidFill>
                  <a:schemeClr val="accent2">
                    <a:lumMod val="75000"/>
                  </a:schemeClr>
                </a:solidFill>
                <a:hlinkClick r:id="rId2">
                  <a:extLst>
                    <a:ext uri="{A12FA001-AC4F-418D-AE19-62706E023703}">
                      <ahyp:hlinkClr xmlns:ahyp="http://schemas.microsoft.com/office/drawing/2018/hyperlinkcolor" val="tx"/>
                    </a:ext>
                  </a:extLst>
                </a:hlinkClick>
              </a:rPr>
              <a:t>https://paxbd.org/about/recruiting-sites</a:t>
            </a:r>
            <a:r>
              <a:rPr lang="en-GB" sz="2800" b="1" dirty="0"/>
              <a:t>) </a:t>
            </a:r>
            <a:endParaRPr lang="en-GB" sz="2800" dirty="0"/>
          </a:p>
        </p:txBody>
      </p:sp>
      <p:pic>
        <p:nvPicPr>
          <p:cNvPr id="6" name="Picture 5"/>
          <p:cNvPicPr>
            <a:picLocks noChangeAspect="1"/>
          </p:cNvPicPr>
          <p:nvPr/>
        </p:nvPicPr>
        <p:blipFill rotWithShape="1">
          <a:blip r:embed="rId3"/>
          <a:srcRect l="22439" t="17785" r="22437" b="41596"/>
          <a:stretch/>
        </p:blipFill>
        <p:spPr>
          <a:xfrm>
            <a:off x="4520214" y="92095"/>
            <a:ext cx="2780997" cy="1152128"/>
          </a:xfrm>
          <a:prstGeom prst="rect">
            <a:avLst/>
          </a:prstGeom>
        </p:spPr>
      </p:pic>
    </p:spTree>
    <p:extLst>
      <p:ext uri="{BB962C8B-B14F-4D97-AF65-F5344CB8AC3E}">
        <p14:creationId xmlns:p14="http://schemas.microsoft.com/office/powerpoint/2010/main" val="84466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970" y="1328993"/>
            <a:ext cx="7886700" cy="740765"/>
          </a:xfrm>
        </p:spPr>
        <p:txBody>
          <a:bodyPr>
            <a:normAutofit fontScale="90000"/>
          </a:bodyPr>
          <a:lstStyle/>
          <a:p>
            <a:r>
              <a:rPr lang="en-GB" b="1" dirty="0"/>
              <a:t>Inclusion Criteria</a:t>
            </a:r>
          </a:p>
        </p:txBody>
      </p:sp>
      <p:sp>
        <p:nvSpPr>
          <p:cNvPr id="4" name="Content Placeholder 3"/>
          <p:cNvSpPr>
            <a:spLocks noGrp="1"/>
          </p:cNvSpPr>
          <p:nvPr>
            <p:ph sz="half" idx="1"/>
          </p:nvPr>
        </p:nvSpPr>
        <p:spPr>
          <a:xfrm>
            <a:off x="893075" y="2519446"/>
            <a:ext cx="11298925" cy="3009561"/>
          </a:xfrm>
        </p:spPr>
        <p:txBody>
          <a:bodyPr>
            <a:normAutofit/>
          </a:bodyPr>
          <a:lstStyle/>
          <a:p>
            <a:pPr lvl="0"/>
            <a:r>
              <a:rPr lang="en-GB" sz="2000" dirty="0"/>
              <a:t>Aged </a:t>
            </a:r>
            <a:r>
              <a:rPr lang="en-GB" sz="2000" b="1" dirty="0"/>
              <a:t>over 18</a:t>
            </a:r>
          </a:p>
          <a:p>
            <a:pPr lvl="0"/>
            <a:r>
              <a:rPr lang="en-GB" sz="2000" b="1" dirty="0"/>
              <a:t>Bipolar</a:t>
            </a:r>
            <a:r>
              <a:rPr lang="en-GB" sz="2000" dirty="0"/>
              <a:t> (type I or II) </a:t>
            </a:r>
          </a:p>
          <a:p>
            <a:pPr lvl="0"/>
            <a:r>
              <a:rPr lang="en-GB" sz="2000" dirty="0"/>
              <a:t>Currently </a:t>
            </a:r>
            <a:r>
              <a:rPr lang="en-GB" sz="2000" b="1" dirty="0"/>
              <a:t>depressed</a:t>
            </a:r>
            <a:r>
              <a:rPr lang="en-GB" sz="2000" dirty="0"/>
              <a:t> with QIDS-SR score &gt;10 </a:t>
            </a:r>
            <a:r>
              <a:rPr lang="en-GB" sz="2000" b="1" dirty="0"/>
              <a:t>(see </a:t>
            </a:r>
            <a:r>
              <a:rPr lang="en-GB" sz="2000" b="1" dirty="0">
                <a:solidFill>
                  <a:schemeClr val="accent2">
                    <a:lumMod val="75000"/>
                  </a:schemeClr>
                </a:solidFill>
                <a:hlinkClick r:id="rId2">
                  <a:extLst>
                    <a:ext uri="{A12FA001-AC4F-418D-AE19-62706E023703}">
                      <ahyp:hlinkClr xmlns:ahyp="http://schemas.microsoft.com/office/drawing/2018/hyperlinkcolor" val="tx"/>
                    </a:ext>
                  </a:extLst>
                </a:hlinkClick>
              </a:rPr>
              <a:t>https://mood-disorders.co.uk/questionnaire/qids</a:t>
            </a:r>
            <a:r>
              <a:rPr lang="en-GB" sz="2000" b="1" dirty="0"/>
              <a:t>) </a:t>
            </a:r>
          </a:p>
          <a:p>
            <a:pPr lvl="0"/>
            <a:r>
              <a:rPr lang="en-GB" sz="2000" b="1" dirty="0"/>
              <a:t>Treatment resistant </a:t>
            </a:r>
            <a:r>
              <a:rPr lang="en-GB" sz="2000" dirty="0"/>
              <a:t>depression (2 recommended treatments - </a:t>
            </a:r>
            <a:r>
              <a:rPr lang="en-GB" sz="2000" b="1" dirty="0"/>
              <a:t>quetiapine, olanzapine, lamotrigine or lurasidone </a:t>
            </a:r>
            <a:r>
              <a:rPr lang="en-GB" sz="2000" dirty="0"/>
              <a:t>either not appropriate, failed or not tolerated)</a:t>
            </a:r>
          </a:p>
          <a:p>
            <a:r>
              <a:rPr lang="en-GB" sz="2000" b="1" dirty="0"/>
              <a:t>Receiving care from a participating site</a:t>
            </a:r>
            <a:r>
              <a:rPr lang="en-GB" sz="2000" dirty="0"/>
              <a:t> </a:t>
            </a:r>
            <a:r>
              <a:rPr lang="en-GB" sz="2000" b="1" dirty="0"/>
              <a:t>(see </a:t>
            </a:r>
            <a:r>
              <a:rPr lang="en-GB" sz="2000" b="1" dirty="0">
                <a:solidFill>
                  <a:schemeClr val="accent2">
                    <a:lumMod val="75000"/>
                  </a:schemeClr>
                </a:solidFill>
                <a:hlinkClick r:id="rId3">
                  <a:extLst>
                    <a:ext uri="{A12FA001-AC4F-418D-AE19-62706E023703}">
                      <ahyp:hlinkClr xmlns:ahyp="http://schemas.microsoft.com/office/drawing/2018/hyperlinkcolor" val="tx"/>
                    </a:ext>
                  </a:extLst>
                </a:hlinkClick>
              </a:rPr>
              <a:t>https://paxbd.org/about/recruiting-sites</a:t>
            </a:r>
            <a:r>
              <a:rPr lang="en-GB" sz="2000" b="1" dirty="0"/>
              <a:t>) </a:t>
            </a:r>
            <a:endParaRPr lang="en-GB" sz="2000" dirty="0"/>
          </a:p>
        </p:txBody>
      </p:sp>
      <p:pic>
        <p:nvPicPr>
          <p:cNvPr id="8" name="Picture 7"/>
          <p:cNvPicPr>
            <a:picLocks noChangeAspect="1"/>
          </p:cNvPicPr>
          <p:nvPr/>
        </p:nvPicPr>
        <p:blipFill rotWithShape="1">
          <a:blip r:embed="rId4"/>
          <a:srcRect l="22439" t="17785" r="22437" b="41596"/>
          <a:stretch/>
        </p:blipFill>
        <p:spPr>
          <a:xfrm>
            <a:off x="4511825" y="108794"/>
            <a:ext cx="2780997" cy="1152128"/>
          </a:xfrm>
          <a:prstGeom prst="rect">
            <a:avLst/>
          </a:prstGeom>
        </p:spPr>
      </p:pic>
      <p:pic>
        <p:nvPicPr>
          <p:cNvPr id="14" name="Picture 13">
            <a:extLst>
              <a:ext uri="{FF2B5EF4-FFF2-40B4-BE49-F238E27FC236}">
                <a16:creationId xmlns:a16="http://schemas.microsoft.com/office/drawing/2014/main" id="{AF7C0AB8-04CD-4E14-8EAA-9B95972415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16" y="5872536"/>
            <a:ext cx="2708031" cy="556715"/>
          </a:xfrm>
          <a:prstGeom prst="rect">
            <a:avLst/>
          </a:prstGeom>
        </p:spPr>
      </p:pic>
    </p:spTree>
    <p:extLst>
      <p:ext uri="{BB962C8B-B14F-4D97-AF65-F5344CB8AC3E}">
        <p14:creationId xmlns:p14="http://schemas.microsoft.com/office/powerpoint/2010/main" val="301910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6587-29DF-4E3C-A1CF-7B8CCDA591EF}"/>
              </a:ext>
            </a:extLst>
          </p:cNvPr>
          <p:cNvSpPr>
            <a:spLocks noGrp="1"/>
          </p:cNvSpPr>
          <p:nvPr>
            <p:ph type="ctrTitle"/>
          </p:nvPr>
        </p:nvSpPr>
        <p:spPr>
          <a:xfrm>
            <a:off x="749808" y="402210"/>
            <a:ext cx="10363200" cy="1470025"/>
          </a:xfrm>
        </p:spPr>
        <p:txBody>
          <a:bodyPr/>
          <a:lstStyle/>
          <a:p>
            <a:r>
              <a:rPr lang="en-GB" dirty="0" err="1"/>
              <a:t>ASCEnD</a:t>
            </a:r>
            <a:endParaRPr lang="en-GB" dirty="0"/>
          </a:p>
        </p:txBody>
      </p:sp>
      <p:sp>
        <p:nvSpPr>
          <p:cNvPr id="3" name="Subtitle 2">
            <a:extLst>
              <a:ext uri="{FF2B5EF4-FFF2-40B4-BE49-F238E27FC236}">
                <a16:creationId xmlns:a16="http://schemas.microsoft.com/office/drawing/2014/main" id="{BF2F5730-BF19-4DB3-81D3-7FDD6776FAE4}"/>
              </a:ext>
            </a:extLst>
          </p:cNvPr>
          <p:cNvSpPr>
            <a:spLocks noGrp="1"/>
          </p:cNvSpPr>
          <p:nvPr>
            <p:ph type="subTitle" idx="1"/>
          </p:nvPr>
        </p:nvSpPr>
        <p:spPr>
          <a:xfrm>
            <a:off x="2048256" y="1504729"/>
            <a:ext cx="8534400" cy="1038036"/>
          </a:xfrm>
        </p:spPr>
        <p:txBody>
          <a:bodyPr/>
          <a:lstStyle/>
          <a:p>
            <a:r>
              <a:rPr lang="en-GB" b="1" dirty="0"/>
              <a:t>A</a:t>
            </a:r>
            <a:r>
              <a:rPr lang="en-GB" dirty="0"/>
              <a:t>ripiprazole, </a:t>
            </a:r>
            <a:r>
              <a:rPr lang="en-GB" b="1" dirty="0"/>
              <a:t>s</a:t>
            </a:r>
            <a:r>
              <a:rPr lang="en-GB" dirty="0"/>
              <a:t>ertraline </a:t>
            </a:r>
            <a:r>
              <a:rPr lang="en-GB" b="1" dirty="0"/>
              <a:t>c</a:t>
            </a:r>
            <a:r>
              <a:rPr lang="en-GB" dirty="0"/>
              <a:t>ombination: clinical and cost </a:t>
            </a:r>
            <a:r>
              <a:rPr lang="en-GB" b="1" dirty="0"/>
              <a:t>e</a:t>
            </a:r>
            <a:r>
              <a:rPr lang="en-GB" dirty="0"/>
              <a:t>ffectiveness in bipolar depression</a:t>
            </a:r>
          </a:p>
        </p:txBody>
      </p:sp>
      <p:sp>
        <p:nvSpPr>
          <p:cNvPr id="4" name="Slide Number Placeholder 3">
            <a:extLst>
              <a:ext uri="{FF2B5EF4-FFF2-40B4-BE49-F238E27FC236}">
                <a16:creationId xmlns:a16="http://schemas.microsoft.com/office/drawing/2014/main" id="{83EA1F9A-6AE1-4D9C-88E4-E586820B84FB}"/>
              </a:ext>
            </a:extLst>
          </p:cNvPr>
          <p:cNvSpPr>
            <a:spLocks noGrp="1"/>
          </p:cNvSpPr>
          <p:nvPr>
            <p:ph type="sldNum" idx="11"/>
          </p:nvPr>
        </p:nvSpPr>
        <p:spPr/>
        <p:txBody>
          <a:bodyPr/>
          <a:lstStyle/>
          <a:p>
            <a:pPr>
              <a:defRPr/>
            </a:pPr>
            <a:fld id="{668DC3F3-FF92-954A-81F7-AFE076655ED2}" type="slidenum">
              <a:rPr lang="en-GB" smtClean="0"/>
              <a:pPr>
                <a:defRPr/>
              </a:pPr>
              <a:t>14</a:t>
            </a:fld>
            <a:endParaRPr lang="en-GB" dirty="0"/>
          </a:p>
        </p:txBody>
      </p:sp>
      <p:pic>
        <p:nvPicPr>
          <p:cNvPr id="5" name="Picture 4">
            <a:extLst>
              <a:ext uri="{FF2B5EF4-FFF2-40B4-BE49-F238E27FC236}">
                <a16:creationId xmlns:a16="http://schemas.microsoft.com/office/drawing/2014/main" id="{6D44D7D8-66FE-4F88-92C5-9121FC323C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16" y="5872536"/>
            <a:ext cx="2708031" cy="556715"/>
          </a:xfrm>
          <a:prstGeom prst="rect">
            <a:avLst/>
          </a:prstGeom>
        </p:spPr>
      </p:pic>
      <p:sp>
        <p:nvSpPr>
          <p:cNvPr id="6" name="Content Placeholder 2">
            <a:extLst>
              <a:ext uri="{FF2B5EF4-FFF2-40B4-BE49-F238E27FC236}">
                <a16:creationId xmlns:a16="http://schemas.microsoft.com/office/drawing/2014/main" id="{85A8D293-2894-45F8-8F37-A3526758D6A4}"/>
              </a:ext>
            </a:extLst>
          </p:cNvPr>
          <p:cNvSpPr txBox="1">
            <a:spLocks/>
          </p:cNvSpPr>
          <p:nvPr/>
        </p:nvSpPr>
        <p:spPr bwMode="auto">
          <a:xfrm>
            <a:off x="749808" y="2680602"/>
            <a:ext cx="10363200" cy="305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0" indent="0" algn="ctr" defTabSz="449263" rtl="0" eaLnBrk="0" fontAlgn="base" hangingPunct="0">
              <a:spcBef>
                <a:spcPts val="800"/>
              </a:spcBef>
              <a:spcAft>
                <a:spcPct val="0"/>
              </a:spcAft>
              <a:buClr>
                <a:srgbClr val="000000"/>
              </a:buClr>
              <a:buSzPct val="100000"/>
              <a:buFont typeface="Times New Roman" charset="0"/>
              <a:buNone/>
              <a:defRPr sz="3200">
                <a:solidFill>
                  <a:srgbClr val="7F7F7F"/>
                </a:solidFill>
                <a:latin typeface="Candara" panose="020E0502030303020204" pitchFamily="34" charset="0"/>
                <a:ea typeface="ＭＳ Ｐゴシック" charset="0"/>
                <a:cs typeface="+mn-cs"/>
              </a:defRPr>
            </a:lvl1pPr>
            <a:lvl2pPr marL="457200" indent="0" algn="ctr" defTabSz="449263" rtl="0" eaLnBrk="0" fontAlgn="base" hangingPunct="0">
              <a:spcBef>
                <a:spcPts val="700"/>
              </a:spcBef>
              <a:spcAft>
                <a:spcPct val="0"/>
              </a:spcAft>
              <a:buClr>
                <a:srgbClr val="000000"/>
              </a:buClr>
              <a:buSzPct val="100000"/>
              <a:buFont typeface="Times New Roman" charset="0"/>
              <a:buNone/>
              <a:defRPr sz="2800">
                <a:solidFill>
                  <a:srgbClr val="7F7F7F"/>
                </a:solidFill>
                <a:latin typeface="Candara" panose="020E0502030303020204" pitchFamily="34" charset="0"/>
                <a:ea typeface="+mn-ea"/>
                <a:cs typeface="+mn-cs"/>
              </a:defRPr>
            </a:lvl2pPr>
            <a:lvl3pPr marL="914400" indent="0" algn="ctr" defTabSz="449263" rtl="0" eaLnBrk="0" fontAlgn="base" hangingPunct="0">
              <a:spcBef>
                <a:spcPts val="600"/>
              </a:spcBef>
              <a:spcAft>
                <a:spcPct val="0"/>
              </a:spcAft>
              <a:buClr>
                <a:srgbClr val="000000"/>
              </a:buClr>
              <a:buSzPct val="100000"/>
              <a:buFont typeface="Times New Roman" charset="0"/>
              <a:buNone/>
              <a:defRPr sz="2400">
                <a:solidFill>
                  <a:srgbClr val="7F7F7F"/>
                </a:solidFill>
                <a:latin typeface="Candara" panose="020E0502030303020204" pitchFamily="34" charset="0"/>
                <a:ea typeface="+mn-ea"/>
                <a:cs typeface="+mn-cs"/>
              </a:defRPr>
            </a:lvl3pPr>
            <a:lvl4pPr marL="1371600" indent="0" algn="ctr" defTabSz="449263" rtl="0" eaLnBrk="0" fontAlgn="base" hangingPunct="0">
              <a:spcBef>
                <a:spcPts val="500"/>
              </a:spcBef>
              <a:spcAft>
                <a:spcPct val="0"/>
              </a:spcAft>
              <a:buClr>
                <a:srgbClr val="000000"/>
              </a:buClr>
              <a:buSzPct val="100000"/>
              <a:buFont typeface="Times New Roman" charset="0"/>
              <a:buNone/>
              <a:defRPr sz="2000">
                <a:solidFill>
                  <a:srgbClr val="7F7F7F"/>
                </a:solidFill>
                <a:latin typeface="Candara" panose="020E0502030303020204" pitchFamily="34" charset="0"/>
                <a:ea typeface="+mn-ea"/>
                <a:cs typeface="+mn-cs"/>
              </a:defRPr>
            </a:lvl4pPr>
            <a:lvl5pPr marL="1828800" indent="0" algn="ctr" defTabSz="449263" rtl="0" eaLnBrk="0" fontAlgn="base" hangingPunct="0">
              <a:spcBef>
                <a:spcPts val="500"/>
              </a:spcBef>
              <a:spcAft>
                <a:spcPct val="0"/>
              </a:spcAft>
              <a:buClr>
                <a:srgbClr val="000000"/>
              </a:buClr>
              <a:buSzPct val="100000"/>
              <a:buFont typeface="Times New Roman" charset="0"/>
              <a:buNone/>
              <a:defRPr sz="2000">
                <a:solidFill>
                  <a:srgbClr val="7F7F7F"/>
                </a:solidFill>
                <a:latin typeface="Candara" panose="020E0502030303020204" pitchFamily="34" charset="0"/>
                <a:ea typeface="+mn-ea"/>
                <a:cs typeface="+mn-cs"/>
              </a:defRPr>
            </a:lvl5pPr>
            <a:lvl6pPr marL="2286000" indent="0" algn="ctr" defTabSz="449263"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cs typeface="+mn-cs"/>
              </a:defRPr>
            </a:lvl6pPr>
            <a:lvl7pPr marL="2743200" indent="0" algn="ctr" defTabSz="449263"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cs typeface="+mn-cs"/>
              </a:defRPr>
            </a:lvl7pPr>
            <a:lvl8pPr marL="3200400" indent="0" algn="ctr" defTabSz="449263"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cs typeface="+mn-cs"/>
              </a:defRPr>
            </a:lvl8pPr>
            <a:lvl9pPr marL="3657600" indent="0" algn="ctr" defTabSz="449263"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cs typeface="+mn-cs"/>
              </a:defRPr>
            </a:lvl9pPr>
          </a:lstStyle>
          <a:p>
            <a:pPr marL="457200" indent="-457200" algn="l">
              <a:buFont typeface="Arial" panose="020B0604020202020204" pitchFamily="34" charset="0"/>
              <a:buChar char="•"/>
            </a:pPr>
            <a:r>
              <a:rPr lang="en-US" sz="2800" kern="0" dirty="0"/>
              <a:t>Submitted as a bid to NIHR (HTA board)</a:t>
            </a:r>
          </a:p>
          <a:p>
            <a:pPr marL="457200" indent="-457200" algn="l">
              <a:buFont typeface="Arial" panose="020B0604020202020204" pitchFamily="34" charset="0"/>
              <a:buChar char="•"/>
            </a:pPr>
            <a:r>
              <a:rPr lang="en-US" sz="2800" kern="0" dirty="0"/>
              <a:t>Outcome expected end of April</a:t>
            </a:r>
          </a:p>
          <a:p>
            <a:pPr marL="457200" indent="-457200" algn="l">
              <a:buFont typeface="Arial" panose="020B0604020202020204" pitchFamily="34" charset="0"/>
              <a:buChar char="•"/>
            </a:pPr>
            <a:r>
              <a:rPr lang="en-US" sz="2800" kern="0" dirty="0"/>
              <a:t>RCT- aripiprazole/sertraline combo (ASC) vs quetiapine</a:t>
            </a:r>
          </a:p>
          <a:p>
            <a:pPr marL="457200" indent="-457200" algn="l">
              <a:buFont typeface="Arial" panose="020B0604020202020204" pitchFamily="34" charset="0"/>
              <a:buChar char="•"/>
            </a:pPr>
            <a:r>
              <a:rPr lang="en-US" sz="2800" kern="0" dirty="0"/>
              <a:t>24 week study</a:t>
            </a:r>
          </a:p>
          <a:p>
            <a:pPr marL="457200" indent="-457200" algn="l">
              <a:buFont typeface="Arial" panose="020B0604020202020204" pitchFamily="34" charset="0"/>
              <a:buChar char="•"/>
            </a:pPr>
            <a:r>
              <a:rPr lang="en-US" sz="2800" kern="0" dirty="0"/>
              <a:t>270 participants across 10 UK </a:t>
            </a:r>
            <a:r>
              <a:rPr lang="en-US" sz="2800" kern="0" dirty="0" err="1"/>
              <a:t>centres</a:t>
            </a:r>
            <a:r>
              <a:rPr lang="en-US" sz="2800" kern="0" dirty="0"/>
              <a:t> </a:t>
            </a:r>
            <a:r>
              <a:rPr lang="en-US" sz="1600" kern="0" dirty="0"/>
              <a:t>(Newcastle, London, Oxford, Nottingham, Bristol, Somerset, Cornwall, Birmingham, Brighton, Southern)</a:t>
            </a:r>
          </a:p>
        </p:txBody>
      </p:sp>
    </p:spTree>
    <p:extLst>
      <p:ext uri="{BB962C8B-B14F-4D97-AF65-F5344CB8AC3E}">
        <p14:creationId xmlns:p14="http://schemas.microsoft.com/office/powerpoint/2010/main" val="314425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70" y="792087"/>
            <a:ext cx="8770949" cy="980729"/>
          </a:xfrm>
        </p:spPr>
        <p:txBody>
          <a:bodyPr>
            <a:normAutofit/>
          </a:bodyPr>
          <a:lstStyle/>
          <a:p>
            <a:r>
              <a:rPr lang="en-GB" sz="3600" b="1" dirty="0">
                <a:solidFill>
                  <a:srgbClr val="0070C0"/>
                </a:solidFill>
              </a:rPr>
              <a:t>Acute depression:  BAP guidelines</a:t>
            </a:r>
          </a:p>
        </p:txBody>
      </p:sp>
      <p:sp>
        <p:nvSpPr>
          <p:cNvPr id="3" name="Content Placeholder 2"/>
          <p:cNvSpPr>
            <a:spLocks noGrp="1"/>
          </p:cNvSpPr>
          <p:nvPr>
            <p:ph idx="1"/>
          </p:nvPr>
        </p:nvSpPr>
        <p:spPr>
          <a:xfrm>
            <a:off x="839416" y="1617526"/>
            <a:ext cx="10873207" cy="4979825"/>
          </a:xfrm>
        </p:spPr>
        <p:txBody>
          <a:bodyPr>
            <a:normAutofit fontScale="92500"/>
          </a:bodyPr>
          <a:lstStyle/>
          <a:p>
            <a:r>
              <a:rPr lang="en-GB" dirty="0"/>
              <a:t>If not already on long-term treatment</a:t>
            </a:r>
          </a:p>
          <a:p>
            <a:pPr lvl="1"/>
            <a:r>
              <a:rPr lang="en-US" dirty="0">
                <a:solidFill>
                  <a:srgbClr val="000000"/>
                </a:solidFill>
                <a:ea typeface="MS PGothic" charset="0"/>
                <a:cs typeface="Verdana"/>
              </a:rPr>
              <a:t>Consider </a:t>
            </a:r>
            <a:r>
              <a:rPr lang="en-US" dirty="0">
                <a:solidFill>
                  <a:srgbClr val="FF0000"/>
                </a:solidFill>
                <a:ea typeface="MS PGothic" charset="0"/>
                <a:cs typeface="Verdana"/>
              </a:rPr>
              <a:t>quetiapine</a:t>
            </a:r>
            <a:r>
              <a:rPr lang="en-US" dirty="0">
                <a:solidFill>
                  <a:srgbClr val="000000"/>
                </a:solidFill>
                <a:ea typeface="MS PGothic" charset="0"/>
                <a:cs typeface="Verdana"/>
              </a:rPr>
              <a:t>, </a:t>
            </a:r>
            <a:r>
              <a:rPr lang="en-US" dirty="0">
                <a:solidFill>
                  <a:srgbClr val="FF0000"/>
                </a:solidFill>
                <a:ea typeface="MS PGothic" charset="0"/>
                <a:cs typeface="Verdana"/>
              </a:rPr>
              <a:t>lurasidone,</a:t>
            </a:r>
            <a:r>
              <a:rPr lang="en-US" dirty="0">
                <a:solidFill>
                  <a:srgbClr val="000000"/>
                </a:solidFill>
                <a:ea typeface="MS PGothic" charset="0"/>
                <a:cs typeface="Verdana"/>
              </a:rPr>
              <a:t> </a:t>
            </a:r>
            <a:r>
              <a:rPr lang="en-US" dirty="0">
                <a:solidFill>
                  <a:srgbClr val="FF0000"/>
                </a:solidFill>
                <a:ea typeface="MS PGothic" charset="0"/>
                <a:cs typeface="Verdana"/>
              </a:rPr>
              <a:t>olanzapine or Lamotrigine</a:t>
            </a:r>
          </a:p>
          <a:p>
            <a:pPr lvl="1"/>
            <a:r>
              <a:rPr lang="en-GB" dirty="0"/>
              <a:t>There is great uncertainty about antidepressants</a:t>
            </a:r>
          </a:p>
          <a:p>
            <a:pPr lvl="2"/>
            <a:r>
              <a:rPr lang="en-GB" dirty="0"/>
              <a:t>if antidepressants are used, they should be co-prescribed with a drug for mania</a:t>
            </a:r>
          </a:p>
          <a:p>
            <a:pPr lvl="1"/>
            <a:r>
              <a:rPr lang="en-GB" dirty="0"/>
              <a:t>Consider Electroconvulsive treatment (ECT)</a:t>
            </a:r>
          </a:p>
          <a:p>
            <a:pPr lvl="1"/>
            <a:r>
              <a:rPr lang="en-GB" dirty="0"/>
              <a:t>Lithium if less severe (as prelude to long-term treatment)</a:t>
            </a:r>
          </a:p>
          <a:p>
            <a:r>
              <a:rPr lang="en-GB" dirty="0"/>
              <a:t>Whilst taking long term treatment</a:t>
            </a:r>
          </a:p>
          <a:p>
            <a:pPr lvl="1"/>
            <a:r>
              <a:rPr lang="en-GB" dirty="0"/>
              <a:t>Check doses are adequate and that serum concentrations of lithium are in the therapeutic range</a:t>
            </a:r>
          </a:p>
          <a:p>
            <a:pPr lvl="1"/>
            <a:r>
              <a:rPr lang="en-GB" altLang="en-US" dirty="0"/>
              <a:t>Address current stressors, if any</a:t>
            </a:r>
            <a:endParaRPr lang="en-US" altLang="en-US" dirty="0"/>
          </a:p>
          <a:p>
            <a:pPr lvl="1"/>
            <a:endParaRPr lang="en-US" altLang="en-US" dirty="0"/>
          </a:p>
          <a:p>
            <a:pPr lvl="1"/>
            <a:endParaRPr lang="en-US" altLang="en-US" dirty="0">
              <a:latin typeface="Verdana" panose="020B0604030504040204" pitchFamily="34" charset="0"/>
            </a:endParaRPr>
          </a:p>
          <a:p>
            <a:pPr lvl="1"/>
            <a:endParaRPr lang="en-GB" dirty="0"/>
          </a:p>
        </p:txBody>
      </p:sp>
      <p:grpSp>
        <p:nvGrpSpPr>
          <p:cNvPr id="8" name="Group 7">
            <a:extLst>
              <a:ext uri="{FF2B5EF4-FFF2-40B4-BE49-F238E27FC236}">
                <a16:creationId xmlns:a16="http://schemas.microsoft.com/office/drawing/2014/main" id="{C17945C0-62B0-4C6C-935D-410C5E373827}"/>
              </a:ext>
            </a:extLst>
          </p:cNvPr>
          <p:cNvGrpSpPr/>
          <p:nvPr/>
        </p:nvGrpSpPr>
        <p:grpSpPr>
          <a:xfrm>
            <a:off x="263352" y="36460"/>
            <a:ext cx="11593288" cy="1213547"/>
            <a:chOff x="263352" y="36460"/>
            <a:chExt cx="11593288" cy="1213547"/>
          </a:xfrm>
        </p:grpSpPr>
        <p:pic>
          <p:nvPicPr>
            <p:cNvPr id="9" name="Picture 8">
              <a:extLst>
                <a:ext uri="{FF2B5EF4-FFF2-40B4-BE49-F238E27FC236}">
                  <a16:creationId xmlns:a16="http://schemas.microsoft.com/office/drawing/2014/main" id="{38C9D4B3-E7A3-4D77-AC6C-D15AFF40D289}"/>
                </a:ext>
              </a:extLst>
            </p:cNvPr>
            <p:cNvPicPr>
              <a:picLocks noChangeAspect="1"/>
            </p:cNvPicPr>
            <p:nvPr/>
          </p:nvPicPr>
          <p:blipFill rotWithShape="1">
            <a:blip r:embed="rId3"/>
            <a:srcRect l="62600" t="15000" r="7500" b="64000"/>
            <a:stretch/>
          </p:blipFill>
          <p:spPr>
            <a:xfrm>
              <a:off x="9408368" y="36460"/>
              <a:ext cx="2448272" cy="967212"/>
            </a:xfrm>
            <a:prstGeom prst="rect">
              <a:avLst/>
            </a:prstGeom>
          </p:spPr>
        </p:pic>
        <p:grpSp>
          <p:nvGrpSpPr>
            <p:cNvPr id="10" name="Group 9">
              <a:extLst>
                <a:ext uri="{FF2B5EF4-FFF2-40B4-BE49-F238E27FC236}">
                  <a16:creationId xmlns:a16="http://schemas.microsoft.com/office/drawing/2014/main" id="{03A25903-7BDA-420C-9A6E-023C2A6B3F12}"/>
                </a:ext>
              </a:extLst>
            </p:cNvPr>
            <p:cNvGrpSpPr/>
            <p:nvPr/>
          </p:nvGrpSpPr>
          <p:grpSpPr>
            <a:xfrm>
              <a:off x="263352" y="107007"/>
              <a:ext cx="1944216" cy="1143000"/>
              <a:chOff x="107505" y="113207"/>
              <a:chExt cx="2592288" cy="1347169"/>
            </a:xfrm>
          </p:grpSpPr>
          <p:pic>
            <p:nvPicPr>
              <p:cNvPr id="12" name="Picture 11">
                <a:extLst>
                  <a:ext uri="{FF2B5EF4-FFF2-40B4-BE49-F238E27FC236}">
                    <a16:creationId xmlns:a16="http://schemas.microsoft.com/office/drawing/2014/main" id="{D67EA266-AB71-46F5-B205-06085AC77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113207"/>
                <a:ext cx="2592288" cy="1253283"/>
              </a:xfrm>
              <a:prstGeom prst="rect">
                <a:avLst/>
              </a:prstGeom>
            </p:spPr>
          </p:pic>
          <p:sp>
            <p:nvSpPr>
              <p:cNvPr id="13" name="Rectangle 12">
                <a:extLst>
                  <a:ext uri="{FF2B5EF4-FFF2-40B4-BE49-F238E27FC236}">
                    <a16:creationId xmlns:a16="http://schemas.microsoft.com/office/drawing/2014/main" id="{79710710-D3F9-4F05-B25B-9A60A9A28A08}"/>
                  </a:ext>
                </a:extLst>
              </p:cNvPr>
              <p:cNvSpPr/>
              <p:nvPr/>
            </p:nvSpPr>
            <p:spPr>
              <a:xfrm>
                <a:off x="827584" y="836712"/>
                <a:ext cx="1872209" cy="6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 name="Picture 10">
              <a:extLst>
                <a:ext uri="{FF2B5EF4-FFF2-40B4-BE49-F238E27FC236}">
                  <a16:creationId xmlns:a16="http://schemas.microsoft.com/office/drawing/2014/main" id="{B85E5BF7-FD02-438B-976F-C9B9D7EEC723}"/>
                </a:ext>
              </a:extLst>
            </p:cNvPr>
            <p:cNvPicPr/>
            <p:nvPr/>
          </p:nvPicPr>
          <p:blipFill rotWithShape="1">
            <a:blip r:embed="rId5" cstate="print">
              <a:extLst>
                <a:ext uri="{28A0092B-C50C-407E-A947-70E740481C1C}">
                  <a14:useLocalDpi xmlns:a14="http://schemas.microsoft.com/office/drawing/2010/main" val="0"/>
                </a:ext>
              </a:extLst>
            </a:blip>
            <a:srcRect b="50830"/>
            <a:stretch/>
          </p:blipFill>
          <p:spPr bwMode="auto">
            <a:xfrm>
              <a:off x="4794134" y="103308"/>
              <a:ext cx="2093954" cy="805412"/>
            </a:xfrm>
            <a:prstGeom prst="rect">
              <a:avLst/>
            </a:prstGeom>
            <a:ln>
              <a:noFill/>
            </a:ln>
            <a:extLst>
              <a:ext uri="{53640926-AAD7-44D8-BBD7-CCE9431645EC}">
                <a14:shadowObscured xmlns:a14="http://schemas.microsoft.com/office/drawing/2010/main"/>
              </a:ext>
            </a:extLst>
          </p:spPr>
        </p:pic>
      </p:grpSp>
      <p:sp>
        <p:nvSpPr>
          <p:cNvPr id="4" name="Rectangle 3"/>
          <p:cNvSpPr/>
          <p:nvPr/>
        </p:nvSpPr>
        <p:spPr>
          <a:xfrm>
            <a:off x="6391044" y="5288340"/>
            <a:ext cx="6096000" cy="1569660"/>
          </a:xfrm>
          <a:prstGeom prst="rect">
            <a:avLst/>
          </a:prstGeom>
        </p:spPr>
        <p:txBody>
          <a:bodyPr>
            <a:spAutoFit/>
          </a:bodyPr>
          <a:lstStyle/>
          <a:p>
            <a:pPr lvl="0" defTabSz="449263" eaLnBrk="0" fontAlgn="base" hangingPunct="0">
              <a:spcBef>
                <a:spcPts val="800"/>
              </a:spcBef>
              <a:spcAft>
                <a:spcPct val="0"/>
              </a:spcAft>
              <a:buClr>
                <a:srgbClr val="000000"/>
              </a:buClr>
              <a:buSzPct val="100000"/>
            </a:pPr>
            <a:r>
              <a:rPr lang="en-GB" sz="2400" kern="0" dirty="0">
                <a:solidFill>
                  <a:srgbClr val="7F7F7F"/>
                </a:solidFill>
                <a:latin typeface="Candara" panose="020E0502030303020204" pitchFamily="34" charset="0"/>
                <a:ea typeface="ＭＳ Ｐゴシック" charset="0"/>
              </a:rPr>
              <a:t>While antidepressants are efficacious in unipolar depression they are ineffective in bipolar disorder when used with mood stabilisers or alone</a:t>
            </a:r>
            <a:endParaRPr lang="en-GB" sz="2000" kern="0" baseline="30000" dirty="0">
              <a:solidFill>
                <a:srgbClr val="7F7F7F"/>
              </a:solidFill>
              <a:latin typeface="Candara" panose="020E0502030303020204" pitchFamily="34" charset="0"/>
              <a:ea typeface="ＭＳ Ｐゴシック" charset="0"/>
            </a:endParaRPr>
          </a:p>
        </p:txBody>
      </p:sp>
      <p:sp>
        <p:nvSpPr>
          <p:cNvPr id="5" name="Rounded Rectangle 4"/>
          <p:cNvSpPr/>
          <p:nvPr/>
        </p:nvSpPr>
        <p:spPr>
          <a:xfrm>
            <a:off x="6473952" y="5367528"/>
            <a:ext cx="5718048" cy="14904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3438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1"/>
          </p:nvPr>
        </p:nvSpPr>
        <p:spPr/>
        <p:txBody>
          <a:bodyPr/>
          <a:lstStyle/>
          <a:p>
            <a:pPr>
              <a:defRPr/>
            </a:pPr>
            <a:fld id="{552F5C60-DEED-FC4D-8417-DEE20EE5F2D7}" type="slidenum">
              <a:rPr lang="en-GB" smtClean="0"/>
              <a:pPr>
                <a:defRPr/>
              </a:pPr>
              <a:t>16</a:t>
            </a:fld>
            <a:endParaRPr lang="en-GB"/>
          </a:p>
        </p:txBody>
      </p:sp>
      <p:pic>
        <p:nvPicPr>
          <p:cNvPr id="1026" name="Picture 2" descr="Barrier Clip Art at Clker.com - vector clip art onlin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0388" y="2456155"/>
            <a:ext cx="4514850" cy="2752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77664" y="3591612"/>
            <a:ext cx="3434498" cy="1754326"/>
          </a:xfrm>
          <a:prstGeom prst="rect">
            <a:avLst/>
          </a:prstGeom>
          <a:noFill/>
        </p:spPr>
        <p:txBody>
          <a:bodyPr wrap="square" rtlCol="0">
            <a:spAutoFit/>
          </a:bodyPr>
          <a:lstStyle/>
          <a:p>
            <a:r>
              <a:rPr lang="en-GB" sz="5400" dirty="0">
                <a:solidFill>
                  <a:schemeClr val="bg2"/>
                </a:solidFill>
                <a:latin typeface="Candara" panose="020E0502030303020204" pitchFamily="34" charset="0"/>
              </a:rPr>
              <a:t>Secondary Care</a:t>
            </a:r>
          </a:p>
        </p:txBody>
      </p:sp>
      <p:sp>
        <p:nvSpPr>
          <p:cNvPr id="7" name="TextBox 6"/>
          <p:cNvSpPr txBox="1"/>
          <p:nvPr/>
        </p:nvSpPr>
        <p:spPr>
          <a:xfrm>
            <a:off x="364503" y="2078192"/>
            <a:ext cx="3434498" cy="1754326"/>
          </a:xfrm>
          <a:prstGeom prst="rect">
            <a:avLst/>
          </a:prstGeom>
          <a:noFill/>
        </p:spPr>
        <p:txBody>
          <a:bodyPr wrap="square" rtlCol="0">
            <a:spAutoFit/>
          </a:bodyPr>
          <a:lstStyle/>
          <a:p>
            <a:r>
              <a:rPr lang="en-GB" sz="5400" dirty="0">
                <a:solidFill>
                  <a:schemeClr val="bg2"/>
                </a:solidFill>
                <a:latin typeface="Candara" panose="020E0502030303020204" pitchFamily="34" charset="0"/>
              </a:rPr>
              <a:t>Primary Care</a:t>
            </a:r>
          </a:p>
        </p:txBody>
      </p:sp>
    </p:spTree>
    <p:extLst>
      <p:ext uri="{BB962C8B-B14F-4D97-AF65-F5344CB8AC3E}">
        <p14:creationId xmlns:p14="http://schemas.microsoft.com/office/powerpoint/2010/main" val="336703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2901244" y="136524"/>
            <a:ext cx="6626225" cy="1143000"/>
          </a:xfrm>
        </p:spPr>
        <p:txBody>
          <a:bodyPr>
            <a:normAutofit/>
          </a:bodyPr>
          <a:lstStyle/>
          <a:p>
            <a:pPr defTabSz="912813"/>
            <a:r>
              <a:rPr lang="en-US" altLang="en-US" sz="2800" dirty="0"/>
              <a:t>Aripiprazole* augmentation after inadequate response to SSRI/SNRIs</a:t>
            </a:r>
            <a:endParaRPr lang="en-GB" altLang="en-US" sz="2800" dirty="0"/>
          </a:p>
        </p:txBody>
      </p:sp>
      <p:sp>
        <p:nvSpPr>
          <p:cNvPr id="115715" name="Text Box 33"/>
          <p:cNvSpPr txBox="1">
            <a:spLocks noChangeArrowheads="1"/>
          </p:cNvSpPr>
          <p:nvPr/>
        </p:nvSpPr>
        <p:spPr bwMode="auto">
          <a:xfrm>
            <a:off x="7256101" y="6084338"/>
            <a:ext cx="518549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spcBef>
                <a:spcPct val="20000"/>
              </a:spcBef>
              <a:buChar char="•"/>
              <a:defRPr sz="3200">
                <a:solidFill>
                  <a:schemeClr val="tx1"/>
                </a:solidFill>
                <a:latin typeface="Arial" charset="0"/>
                <a:cs typeface="Arial" charset="0"/>
              </a:defRPr>
            </a:lvl1pPr>
            <a:lvl2pPr marL="742950" indent="-285750" defTabSz="912813" eaLnBrk="0" hangingPunct="0">
              <a:spcBef>
                <a:spcPct val="20000"/>
              </a:spcBef>
              <a:buSzPct val="75000"/>
              <a:buFont typeface="Wingdings" pitchFamily="2" charset="2"/>
              <a:buChar char="§"/>
              <a:defRPr sz="2800">
                <a:solidFill>
                  <a:schemeClr val="tx1"/>
                </a:solidFill>
                <a:latin typeface="Arial" charset="0"/>
                <a:cs typeface="Arial" charset="0"/>
              </a:defRPr>
            </a:lvl2pPr>
            <a:lvl3pPr marL="1143000" indent="-228600" defTabSz="912813" eaLnBrk="0" hangingPunct="0">
              <a:spcBef>
                <a:spcPct val="20000"/>
              </a:spcBef>
              <a:buChar char="•"/>
              <a:defRPr sz="2400">
                <a:solidFill>
                  <a:schemeClr val="tx1"/>
                </a:solidFill>
                <a:latin typeface="Arial" charset="0"/>
                <a:cs typeface="Arial" charset="0"/>
              </a:defRPr>
            </a:lvl3pPr>
            <a:lvl4pPr marL="1600200" indent="-228600" defTabSz="912813" eaLnBrk="0" hangingPunct="0">
              <a:spcBef>
                <a:spcPct val="20000"/>
              </a:spcBef>
              <a:buChar char="–"/>
              <a:defRPr sz="2000">
                <a:solidFill>
                  <a:schemeClr val="tx1"/>
                </a:solidFill>
                <a:latin typeface="Arial" charset="0"/>
                <a:cs typeface="Arial" charset="0"/>
              </a:defRPr>
            </a:lvl4pPr>
            <a:lvl5pPr marL="2057400" indent="-228600" defTabSz="912813" eaLnBrk="0" hangingPunct="0">
              <a:spcBef>
                <a:spcPct val="20000"/>
              </a:spcBef>
              <a:buChar char="»"/>
              <a:defRPr sz="2000">
                <a:solidFill>
                  <a:schemeClr val="tx1"/>
                </a:solidFill>
                <a:latin typeface="Arial" charset="0"/>
                <a:cs typeface="Arial" charset="0"/>
              </a:defRPr>
            </a:lvl5pPr>
            <a:lvl6pPr marL="2514600" indent="-228600" defTabSz="912813" eaLnBrk="0" fontAlgn="base" hangingPunct="0">
              <a:spcBef>
                <a:spcPct val="20000"/>
              </a:spcBef>
              <a:spcAft>
                <a:spcPct val="0"/>
              </a:spcAft>
              <a:buChar char="»"/>
              <a:defRPr sz="2000">
                <a:solidFill>
                  <a:schemeClr val="tx1"/>
                </a:solidFill>
                <a:latin typeface="Arial" charset="0"/>
                <a:cs typeface="Arial" charset="0"/>
              </a:defRPr>
            </a:lvl6pPr>
            <a:lvl7pPr marL="2971800" indent="-228600" defTabSz="912813" eaLnBrk="0" fontAlgn="base" hangingPunct="0">
              <a:spcBef>
                <a:spcPct val="20000"/>
              </a:spcBef>
              <a:spcAft>
                <a:spcPct val="0"/>
              </a:spcAft>
              <a:buChar char="»"/>
              <a:defRPr sz="2000">
                <a:solidFill>
                  <a:schemeClr val="tx1"/>
                </a:solidFill>
                <a:latin typeface="Arial" charset="0"/>
                <a:cs typeface="Arial" charset="0"/>
              </a:defRPr>
            </a:lvl7pPr>
            <a:lvl8pPr marL="3429000" indent="-228600" defTabSz="912813" eaLnBrk="0" fontAlgn="base" hangingPunct="0">
              <a:spcBef>
                <a:spcPct val="20000"/>
              </a:spcBef>
              <a:spcAft>
                <a:spcPct val="0"/>
              </a:spcAft>
              <a:buChar char="»"/>
              <a:defRPr sz="2000">
                <a:solidFill>
                  <a:schemeClr val="tx1"/>
                </a:solidFill>
                <a:latin typeface="Arial" charset="0"/>
                <a:cs typeface="Arial" charset="0"/>
              </a:defRPr>
            </a:lvl8pPr>
            <a:lvl9pPr marL="3886200" indent="-228600" defTabSz="912813"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1100" b="1" dirty="0">
                <a:solidFill>
                  <a:srgbClr val="000000"/>
                </a:solidFill>
                <a:latin typeface="Calibri" pitchFamily="34" charset="0"/>
              </a:rPr>
              <a:t>Marcus, R. N., McQuade, R. D., Carson, W. H., et al (2008) </a:t>
            </a:r>
            <a:r>
              <a:rPr lang="en-US" altLang="en-US" sz="1100" dirty="0">
                <a:solidFill>
                  <a:srgbClr val="000000"/>
                </a:solidFill>
                <a:latin typeface="Calibri" pitchFamily="34" charset="0"/>
              </a:rPr>
              <a:t>The efficacy and safety of aripiprazole as adjunctive therapy in major depressive disorder: a second multicenter, randomized, double-blind, placebo-controlled study. </a:t>
            </a:r>
            <a:r>
              <a:rPr lang="en-US" altLang="en-US" sz="1100" i="1" dirty="0">
                <a:solidFill>
                  <a:srgbClr val="000000"/>
                </a:solidFill>
                <a:latin typeface="Calibri" pitchFamily="34" charset="0"/>
              </a:rPr>
              <a:t>Journal of Clinical Psychopharmacology, </a:t>
            </a:r>
            <a:r>
              <a:rPr lang="en-US" altLang="en-US" sz="1100" b="1" dirty="0">
                <a:solidFill>
                  <a:srgbClr val="000000"/>
                </a:solidFill>
                <a:latin typeface="Calibri" pitchFamily="34" charset="0"/>
              </a:rPr>
              <a:t>28</a:t>
            </a:r>
            <a:r>
              <a:rPr lang="en-US" altLang="en-US" sz="1100" dirty="0">
                <a:solidFill>
                  <a:srgbClr val="000000"/>
                </a:solidFill>
                <a:latin typeface="Calibri" pitchFamily="34" charset="0"/>
              </a:rPr>
              <a:t>, 156-165.</a:t>
            </a:r>
          </a:p>
        </p:txBody>
      </p:sp>
      <p:pic>
        <p:nvPicPr>
          <p:cNvPr id="1157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1" y="1357314"/>
            <a:ext cx="66262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Box 5"/>
          <p:cNvSpPr txBox="1">
            <a:spLocks noChangeArrowheads="1"/>
          </p:cNvSpPr>
          <p:nvPr/>
        </p:nvSpPr>
        <p:spPr bwMode="auto">
          <a:xfrm>
            <a:off x="9480376" y="2564904"/>
            <a:ext cx="17541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SzPct val="75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400" dirty="0">
                <a:solidFill>
                  <a:srgbClr val="7F7F7F"/>
                </a:solidFill>
                <a:latin typeface="Candara" panose="020E0502030303020204" pitchFamily="34" charset="0"/>
              </a:rPr>
              <a:t>*Aripiprazole does not have a licence for augmentation in refractory depression in Europe</a:t>
            </a:r>
          </a:p>
        </p:txBody>
      </p:sp>
      <p:sp>
        <p:nvSpPr>
          <p:cNvPr id="3" name="Slide Number Placeholder 2"/>
          <p:cNvSpPr>
            <a:spLocks noGrp="1"/>
          </p:cNvSpPr>
          <p:nvPr>
            <p:ph type="sldNum" sz="quarter" idx="12"/>
          </p:nvPr>
        </p:nvSpPr>
        <p:spPr>
          <a:xfrm>
            <a:off x="9480376" y="6356351"/>
            <a:ext cx="116592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87D342-ED0C-4D8F-9C90-654F153F456F}" type="slidenum">
              <a:rPr lang="en-GB" smtClean="0"/>
              <a:pPr/>
              <a:t>17</a:t>
            </a:fld>
            <a:endParaRPr lang="en-GB"/>
          </a:p>
        </p:txBody>
      </p:sp>
      <p:sp>
        <p:nvSpPr>
          <p:cNvPr id="2" name="TextBox 1"/>
          <p:cNvSpPr txBox="1"/>
          <p:nvPr/>
        </p:nvSpPr>
        <p:spPr>
          <a:xfrm>
            <a:off x="9192344" y="4365104"/>
            <a:ext cx="2736304" cy="307777"/>
          </a:xfrm>
          <a:prstGeom prst="rect">
            <a:avLst/>
          </a:prstGeom>
          <a:noFill/>
        </p:spPr>
        <p:txBody>
          <a:bodyPr wrap="square" rtlCol="0">
            <a:spAutoFit/>
          </a:bodyPr>
          <a:lstStyle/>
          <a:p>
            <a:r>
              <a:rPr lang="en-GB" sz="1400" dirty="0">
                <a:solidFill>
                  <a:srgbClr val="7F7F7F"/>
                </a:solidFill>
                <a:latin typeface="Candara" panose="020E0502030303020204" pitchFamily="34" charset="0"/>
              </a:rPr>
              <a:t>Start dose = 5mg, mean = 11mg</a:t>
            </a:r>
          </a:p>
        </p:txBody>
      </p:sp>
    </p:spTree>
    <p:extLst>
      <p:ext uri="{BB962C8B-B14F-4D97-AF65-F5344CB8AC3E}">
        <p14:creationId xmlns:p14="http://schemas.microsoft.com/office/powerpoint/2010/main" val="229892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3"/>
          <p:cNvGraphicFramePr>
            <a:graphicFrameLocks/>
          </p:cNvGraphicFramePr>
          <p:nvPr>
            <p:extLst>
              <p:ext uri="{D42A27DB-BD31-4B8C-83A1-F6EECF244321}">
                <p14:modId xmlns:p14="http://schemas.microsoft.com/office/powerpoint/2010/main" val="2411703849"/>
              </p:ext>
            </p:extLst>
          </p:nvPr>
        </p:nvGraphicFramePr>
        <p:xfrm>
          <a:off x="1202802" y="2222823"/>
          <a:ext cx="9536113" cy="463517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3196654" y="620688"/>
            <a:ext cx="6067698" cy="1143000"/>
          </a:xfrm>
          <a:prstGeom prst="rect">
            <a:avLst/>
          </a:prstGeom>
          <a:noFill/>
          <a:ln w="9525">
            <a:noFill/>
            <a:miter lim="800000"/>
            <a:headEnd/>
            <a:tailEnd/>
          </a:ln>
        </p:spPr>
        <p:txBody>
          <a:bodyPr lIns="92075" tIns="46038" rIns="92075" bIns="46038" anchor="ctr"/>
          <a:lstStyle/>
          <a:p>
            <a:pPr algn="ctr" eaLnBrk="0" hangingPunct="0">
              <a:defRPr/>
            </a:pPr>
            <a:r>
              <a:rPr lang="en-GB" sz="3200" b="1" kern="0" dirty="0">
                <a:solidFill>
                  <a:srgbClr val="7F7F7F"/>
                </a:solidFill>
                <a:latin typeface="Arial"/>
              </a:rPr>
              <a:t>Average discontinuation (%) due to adverse events in short-term MDD trials</a:t>
            </a:r>
          </a:p>
        </p:txBody>
      </p:sp>
      <p:sp>
        <p:nvSpPr>
          <p:cNvPr id="11" name="TextBox 10">
            <a:extLst>
              <a:ext uri="{FF2B5EF4-FFF2-40B4-BE49-F238E27FC236}">
                <a16:creationId xmlns:a16="http://schemas.microsoft.com/office/drawing/2014/main" id="{A08E1A4F-503D-4615-857D-07BBA19939BF}"/>
              </a:ext>
            </a:extLst>
          </p:cNvPr>
          <p:cNvSpPr txBox="1"/>
          <p:nvPr/>
        </p:nvSpPr>
        <p:spPr>
          <a:xfrm>
            <a:off x="699912" y="5411450"/>
            <a:ext cx="11263257" cy="1446550"/>
          </a:xfrm>
          <a:prstGeom prst="rect">
            <a:avLst/>
          </a:prstGeom>
          <a:noFill/>
        </p:spPr>
        <p:txBody>
          <a:bodyPr wrap="square">
            <a:spAutoFit/>
          </a:bodyPr>
          <a:lstStyle/>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Berman RM,, et al. Aripiprazole Augmentation in Major Depressive Disorder: A Double-Blind, Placebo-Controlled Study in Patients with Inadequate Response to Antidepressants. CNS Spectrums. 2009; 14(4): 197-206.</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Marcus RN, et al. The efficacy and safety of aripiprazole as adjunctive therapy in major depressive disorder: a second </a:t>
            </a:r>
            <a:r>
              <a:rPr lang="en-GB" sz="800" dirty="0" err="1">
                <a:solidFill>
                  <a:srgbClr val="000000"/>
                </a:solidFill>
                <a:effectLst/>
                <a:latin typeface="Calibri" panose="020F0502020204030204" pitchFamily="34" charset="0"/>
                <a:ea typeface="Calibri" panose="020F0502020204030204" pitchFamily="34" charset="0"/>
              </a:rPr>
              <a:t>multicenter</a:t>
            </a:r>
            <a:r>
              <a:rPr lang="en-GB" sz="800" dirty="0">
                <a:solidFill>
                  <a:srgbClr val="000000"/>
                </a:solidFill>
                <a:effectLst/>
                <a:latin typeface="Calibri" panose="020F0502020204030204" pitchFamily="34" charset="0"/>
                <a:ea typeface="Calibri" panose="020F0502020204030204" pitchFamily="34" charset="0"/>
              </a:rPr>
              <a:t>, randomized, double-blind, placebo-controlled study. J Clin </a:t>
            </a:r>
            <a:r>
              <a:rPr lang="en-GB" sz="800" dirty="0" err="1">
                <a:solidFill>
                  <a:srgbClr val="000000"/>
                </a:solidFill>
                <a:effectLst/>
                <a:latin typeface="Calibri" panose="020F0502020204030204" pitchFamily="34" charset="0"/>
                <a:ea typeface="Calibri" panose="020F0502020204030204" pitchFamily="34" charset="0"/>
              </a:rPr>
              <a:t>Psychopharmacol</a:t>
            </a:r>
            <a:r>
              <a:rPr lang="en-GB" sz="800" dirty="0">
                <a:solidFill>
                  <a:srgbClr val="000000"/>
                </a:solidFill>
                <a:effectLst/>
                <a:latin typeface="Calibri" panose="020F0502020204030204" pitchFamily="34" charset="0"/>
                <a:ea typeface="Calibri" panose="020F0502020204030204" pitchFamily="34" charset="0"/>
              </a:rPr>
              <a:t>. 2008; 28(2): 156-65.</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Berman RM, et al. The efficacy and safety of aripiprazole as adjunctive therapy in major depressive disorder: a </a:t>
            </a:r>
            <a:r>
              <a:rPr lang="en-GB" sz="800" dirty="0" err="1">
                <a:solidFill>
                  <a:srgbClr val="000000"/>
                </a:solidFill>
                <a:effectLst/>
                <a:latin typeface="Calibri" panose="020F0502020204030204" pitchFamily="34" charset="0"/>
                <a:ea typeface="Calibri" panose="020F0502020204030204" pitchFamily="34" charset="0"/>
              </a:rPr>
              <a:t>multicenter</a:t>
            </a:r>
            <a:r>
              <a:rPr lang="en-GB" sz="800" dirty="0">
                <a:solidFill>
                  <a:srgbClr val="000000"/>
                </a:solidFill>
                <a:effectLst/>
                <a:latin typeface="Calibri" panose="020F0502020204030204" pitchFamily="34" charset="0"/>
                <a:ea typeface="Calibri" panose="020F0502020204030204" pitchFamily="34" charset="0"/>
              </a:rPr>
              <a:t>, randomized, double-blind, placebo-controlled study. The Journal of clinical psychiatry. 2007; 68(6): 843-53.</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Bauer M, et al. Extended-release quetiapine as adjunct to an antidepressant in patients with major depressive disorder: results of a randomized, placebo-controlled, double-blind study. The Journal of Clinical Psychiatry. 2009; 70(4): 540-9.</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El-Khalili N,, et al. Extended-release quetiapine fumarate (quetiapine XR) as adjunctive therapy in major depressive disorder (MDD) in patients with an inadequate response to ongoing antidepressant treatment: a multicentre, randomized, double-blind, placebo-controlled study. Int J </a:t>
            </a:r>
            <a:r>
              <a:rPr lang="en-GB" sz="800" dirty="0" err="1">
                <a:solidFill>
                  <a:srgbClr val="000000"/>
                </a:solidFill>
                <a:effectLst/>
                <a:latin typeface="Calibri" panose="020F0502020204030204" pitchFamily="34" charset="0"/>
                <a:ea typeface="Calibri" panose="020F0502020204030204" pitchFamily="34" charset="0"/>
              </a:rPr>
              <a:t>Neuropsychopharmacol</a:t>
            </a:r>
            <a:r>
              <a:rPr lang="en-GB" sz="800" dirty="0">
                <a:solidFill>
                  <a:srgbClr val="000000"/>
                </a:solidFill>
                <a:effectLst/>
                <a:latin typeface="Calibri" panose="020F0502020204030204" pitchFamily="34" charset="0"/>
                <a:ea typeface="Calibri" panose="020F0502020204030204" pitchFamily="34" charset="0"/>
              </a:rPr>
              <a:t>. 2010; 13(7): 917-32.</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McIntyre A, et al.. Quetiapine adjunct to selective serotonin reuptake inhibitors or venlafaxine in patients with major depression, comorbid anxiety, and residual depressive symptoms: a randomized, placebo-controlled pilot study. Depress Anxiety. 2007; 24(7): 487-94.</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err="1">
                <a:solidFill>
                  <a:srgbClr val="000000"/>
                </a:solidFill>
                <a:effectLst/>
                <a:latin typeface="Calibri" panose="020F0502020204030204" pitchFamily="34" charset="0"/>
                <a:ea typeface="Calibri" panose="020F0502020204030204" pitchFamily="34" charset="0"/>
              </a:rPr>
              <a:t>Kamijima</a:t>
            </a:r>
            <a:r>
              <a:rPr lang="en-GB" sz="800" dirty="0">
                <a:solidFill>
                  <a:srgbClr val="000000"/>
                </a:solidFill>
                <a:effectLst/>
                <a:latin typeface="Calibri" panose="020F0502020204030204" pitchFamily="34" charset="0"/>
                <a:ea typeface="Calibri" panose="020F0502020204030204" pitchFamily="34" charset="0"/>
              </a:rPr>
              <a:t> K,, et al. Aripiprazole augmentation to antidepressant therapy in Japanese patients with major depressive disorder: A randomized, double-blind, placebo-controlled study (ADMIRE study). J Affect </a:t>
            </a:r>
            <a:r>
              <a:rPr lang="en-GB" sz="800" dirty="0" err="1">
                <a:solidFill>
                  <a:srgbClr val="000000"/>
                </a:solidFill>
                <a:effectLst/>
                <a:latin typeface="Calibri" panose="020F0502020204030204" pitchFamily="34" charset="0"/>
                <a:ea typeface="Calibri" panose="020F0502020204030204" pitchFamily="34" charset="0"/>
              </a:rPr>
              <a:t>Disord</a:t>
            </a:r>
            <a:r>
              <a:rPr lang="en-GB" sz="800" dirty="0">
                <a:solidFill>
                  <a:srgbClr val="000000"/>
                </a:solidFill>
                <a:effectLst/>
                <a:latin typeface="Calibri" panose="020F0502020204030204" pitchFamily="34" charset="0"/>
                <a:ea typeface="Calibri" panose="020F0502020204030204" pitchFamily="34" charset="0"/>
              </a:rPr>
              <a:t>. 2013; 151(3): 899-905.</a:t>
            </a:r>
          </a:p>
          <a:p>
            <a:pPr marL="0" marR="635" algn="just">
              <a:spcBef>
                <a:spcPts val="0"/>
              </a:spcBef>
              <a:spcAft>
                <a:spcPts val="0"/>
              </a:spcAft>
            </a:pPr>
            <a:r>
              <a:rPr lang="en-GB" sz="800" dirty="0" err="1">
                <a:solidFill>
                  <a:srgbClr val="000000"/>
                </a:solidFill>
                <a:effectLst/>
                <a:latin typeface="Calibri" panose="020F0502020204030204" pitchFamily="34" charset="0"/>
                <a:ea typeface="Calibri" panose="020F0502020204030204" pitchFamily="34" charset="0"/>
              </a:rPr>
              <a:t>Thase</a:t>
            </a:r>
            <a:r>
              <a:rPr lang="en-GB" sz="800" dirty="0">
                <a:solidFill>
                  <a:srgbClr val="000000"/>
                </a:solidFill>
                <a:effectLst/>
                <a:latin typeface="Calibri" panose="020F0502020204030204" pitchFamily="34" charset="0"/>
                <a:ea typeface="Calibri" panose="020F0502020204030204" pitchFamily="34" charset="0"/>
              </a:rPr>
              <a:t> ME et al. A randomized, double-blind comparison of olanzapine/fluoxetine combination, olanzapine, and fluoxetine in treatment-resistant major depressive disorder. The Journal of clinical psychiatry. 2007; 68(2): 224-36.</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a:solidFill>
                  <a:srgbClr val="000000"/>
                </a:solidFill>
                <a:effectLst/>
                <a:latin typeface="Calibri" panose="020F0502020204030204" pitchFamily="34" charset="0"/>
                <a:ea typeface="Calibri" panose="020F0502020204030204" pitchFamily="34" charset="0"/>
              </a:rPr>
              <a:t>Shelton RC, et al. Olanzapine/fluoxetine combination for treatment-resistant depression: a controlled study of SSRI and nortriptyline resistance. The Journal of clinical psychiatry. 2005; 66(10): 1289-97.</a:t>
            </a:r>
            <a:endParaRPr lang="en-US" sz="800" dirty="0">
              <a:solidFill>
                <a:srgbClr val="000000"/>
              </a:solidFill>
              <a:effectLst/>
              <a:latin typeface="Calibri" panose="020F0502020204030204" pitchFamily="34" charset="0"/>
              <a:ea typeface="Calibri" panose="020F0502020204030204" pitchFamily="34" charset="0"/>
            </a:endParaRPr>
          </a:p>
          <a:p>
            <a:pPr marL="0" marR="635" algn="just">
              <a:spcBef>
                <a:spcPts val="0"/>
              </a:spcBef>
              <a:spcAft>
                <a:spcPts val="0"/>
              </a:spcAft>
            </a:pPr>
            <a:r>
              <a:rPr lang="en-GB" sz="800" dirty="0" err="1">
                <a:solidFill>
                  <a:srgbClr val="000000"/>
                </a:solidFill>
                <a:effectLst/>
                <a:latin typeface="Calibri" panose="020F0502020204030204" pitchFamily="34" charset="0"/>
                <a:ea typeface="Calibri" panose="020F0502020204030204" pitchFamily="34" charset="0"/>
              </a:rPr>
              <a:t>Corya</a:t>
            </a:r>
            <a:r>
              <a:rPr lang="en-GB" sz="800" dirty="0">
                <a:solidFill>
                  <a:srgbClr val="000000"/>
                </a:solidFill>
                <a:effectLst/>
                <a:latin typeface="Calibri" panose="020F0502020204030204" pitchFamily="34" charset="0"/>
                <a:ea typeface="Calibri" panose="020F0502020204030204" pitchFamily="34" charset="0"/>
              </a:rPr>
              <a:t> SA, et al. A randomized, double-blind comparison of olanzapine/fluoxetine combination, olanzapine, fluoxetine, and venlafaxine in treatment-resistant depression. Depress Anxiety. 2006; 23(6): 364-72.</a:t>
            </a:r>
            <a:endParaRPr lang="en-US" sz="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811863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AF6F-6207-4C68-9B20-5C987D6AA35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D89C39C-27FF-4F2D-80A8-EF476FFCF9C4}"/>
              </a:ext>
            </a:extLst>
          </p:cNvPr>
          <p:cNvSpPr>
            <a:spLocks noGrp="1"/>
          </p:cNvSpPr>
          <p:nvPr>
            <p:ph idx="1"/>
          </p:nvPr>
        </p:nvSpPr>
        <p:spPr>
          <a:xfrm>
            <a:off x="429768" y="1600200"/>
            <a:ext cx="11576304" cy="4521200"/>
          </a:xfrm>
        </p:spPr>
        <p:txBody>
          <a:bodyPr/>
          <a:lstStyle/>
          <a:p>
            <a:pPr marL="0" indent="0">
              <a:spcBef>
                <a:spcPts val="1200"/>
              </a:spcBef>
              <a:spcAft>
                <a:spcPts val="1800"/>
              </a:spcAft>
            </a:pPr>
            <a:r>
              <a:rPr lang="en-US" sz="2800" dirty="0"/>
              <a:t>Bipolar disorder is being actively investigated as a focus in Newcastle, Oxford, Nottingham, London and Glasgow</a:t>
            </a:r>
          </a:p>
          <a:p>
            <a:pPr marL="0" indent="0">
              <a:spcAft>
                <a:spcPts val="1800"/>
              </a:spcAft>
            </a:pPr>
            <a:r>
              <a:rPr lang="en-US" sz="2800" dirty="0"/>
              <a:t>There is a real need for this work- particularly to improve treatment options</a:t>
            </a:r>
          </a:p>
          <a:p>
            <a:pPr marL="0" indent="0">
              <a:spcAft>
                <a:spcPts val="1800"/>
              </a:spcAft>
            </a:pPr>
            <a:r>
              <a:rPr lang="en-US" sz="2800" dirty="0"/>
              <a:t>Lack of funding and difficulties in “recruitment” are major challenges</a:t>
            </a:r>
          </a:p>
          <a:p>
            <a:pPr marL="0" indent="0">
              <a:spcAft>
                <a:spcPts val="1800"/>
              </a:spcAft>
            </a:pPr>
            <a:r>
              <a:rPr lang="en-US" sz="2800" dirty="0" err="1"/>
              <a:t>Pax-BD</a:t>
            </a:r>
            <a:r>
              <a:rPr lang="en-US" sz="2800" dirty="0"/>
              <a:t> is an important current study</a:t>
            </a:r>
          </a:p>
          <a:p>
            <a:pPr marL="0" indent="0">
              <a:spcAft>
                <a:spcPts val="1800"/>
              </a:spcAft>
            </a:pPr>
            <a:r>
              <a:rPr lang="en-US" sz="2800" dirty="0"/>
              <a:t>Fingers crossed for ASCEnD</a:t>
            </a:r>
          </a:p>
        </p:txBody>
      </p:sp>
      <p:sp>
        <p:nvSpPr>
          <p:cNvPr id="4" name="Slide Number Placeholder 3">
            <a:extLst>
              <a:ext uri="{FF2B5EF4-FFF2-40B4-BE49-F238E27FC236}">
                <a16:creationId xmlns:a16="http://schemas.microsoft.com/office/drawing/2014/main" id="{B00EB918-4FFB-408C-8577-7B105ADF1E8F}"/>
              </a:ext>
            </a:extLst>
          </p:cNvPr>
          <p:cNvSpPr>
            <a:spLocks noGrp="1"/>
          </p:cNvSpPr>
          <p:nvPr>
            <p:ph type="sldNum" idx="11"/>
          </p:nvPr>
        </p:nvSpPr>
        <p:spPr/>
        <p:txBody>
          <a:bodyPr/>
          <a:lstStyle/>
          <a:p>
            <a:pPr>
              <a:defRPr/>
            </a:pPr>
            <a:fld id="{552F5C60-DEED-FC4D-8417-DEE20EE5F2D7}" type="slidenum">
              <a:rPr lang="en-GB" smtClean="0"/>
              <a:pPr>
                <a:defRPr/>
              </a:pPr>
              <a:t>19</a:t>
            </a:fld>
            <a:endParaRPr lang="en-GB"/>
          </a:p>
        </p:txBody>
      </p:sp>
    </p:spTree>
    <p:extLst>
      <p:ext uri="{BB962C8B-B14F-4D97-AF65-F5344CB8AC3E}">
        <p14:creationId xmlns:p14="http://schemas.microsoft.com/office/powerpoint/2010/main" val="167234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1EF3-033D-4576-A695-819DDF2C55D8}"/>
              </a:ext>
            </a:extLst>
          </p:cNvPr>
          <p:cNvSpPr>
            <a:spLocks noGrp="1"/>
          </p:cNvSpPr>
          <p:nvPr>
            <p:ph type="title"/>
          </p:nvPr>
        </p:nvSpPr>
        <p:spPr/>
        <p:txBody>
          <a:bodyPr/>
          <a:lstStyle/>
          <a:p>
            <a:r>
              <a:rPr lang="en-GB" dirty="0"/>
              <a:t>Burden	&amp;	Barriers</a:t>
            </a:r>
          </a:p>
        </p:txBody>
      </p:sp>
      <p:sp>
        <p:nvSpPr>
          <p:cNvPr id="7" name="Rectangle 4">
            <a:extLst>
              <a:ext uri="{FF2B5EF4-FFF2-40B4-BE49-F238E27FC236}">
                <a16:creationId xmlns:a16="http://schemas.microsoft.com/office/drawing/2014/main" id="{50C40132-4D22-4976-A265-90A0E386E045}"/>
              </a:ext>
            </a:extLst>
          </p:cNvPr>
          <p:cNvSpPr>
            <a:spLocks noGrp="1" noChangeArrowheads="1"/>
          </p:cNvSpPr>
          <p:nvPr>
            <p:ph sz="half" idx="1"/>
          </p:nvPr>
        </p:nvSpPr>
        <p:spPr>
          <a:xfrm>
            <a:off x="248357" y="1562100"/>
            <a:ext cx="3783473" cy="4521200"/>
          </a:xfrm>
          <a:ln>
            <a:solidFill>
              <a:schemeClr val="bg2"/>
            </a:solidFill>
          </a:ln>
        </p:spPr>
        <p:txBody>
          <a:bodyPr>
            <a:normAutofit lnSpcReduction="10000"/>
          </a:bodyPr>
          <a:lstStyle/>
          <a:p>
            <a:pPr marL="0" inden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Seventh leading cause of disability worldwide</a:t>
            </a:r>
          </a:p>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 Considerable economic burden</a:t>
            </a:r>
          </a:p>
          <a:p>
            <a:pPr marL="0" inden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 Considerable personal burden</a:t>
            </a:r>
          </a:p>
        </p:txBody>
      </p:sp>
      <p:sp>
        <p:nvSpPr>
          <p:cNvPr id="4" name="Content Placeholder 3">
            <a:extLst>
              <a:ext uri="{FF2B5EF4-FFF2-40B4-BE49-F238E27FC236}">
                <a16:creationId xmlns:a16="http://schemas.microsoft.com/office/drawing/2014/main" id="{AA2BE111-CE9B-44B2-BD4B-9484CBB6ACCA}"/>
              </a:ext>
            </a:extLst>
          </p:cNvPr>
          <p:cNvSpPr>
            <a:spLocks noGrp="1"/>
          </p:cNvSpPr>
          <p:nvPr>
            <p:ph sz="half" idx="2"/>
          </p:nvPr>
        </p:nvSpPr>
        <p:spPr>
          <a:xfrm>
            <a:off x="4068798" y="1562100"/>
            <a:ext cx="3783473" cy="4521200"/>
          </a:xfrm>
          <a:ln>
            <a:solidFill>
              <a:srgbClr val="7F7F7F"/>
            </a:solidFill>
          </a:ln>
        </p:spPr>
        <p:txBody>
          <a:bodyPr>
            <a:normAutofit lnSpcReduction="10000"/>
          </a:bodyPr>
          <a:lstStyle/>
          <a:p>
            <a:r>
              <a:rPr lang="en-GB" sz="1600" b="1" dirty="0"/>
              <a:t>Reduced funds</a:t>
            </a:r>
            <a:r>
              <a:rPr lang="en-GB" sz="1600" b="1" baseline="30000" dirty="0"/>
              <a:t>1</a:t>
            </a:r>
            <a:endParaRPr lang="en-GB" sz="1600" b="1" dirty="0"/>
          </a:p>
          <a:p>
            <a:pPr indent="14288"/>
            <a:r>
              <a:rPr lang="en-GB" sz="1600" dirty="0"/>
              <a:t>Only 4% of research grants are for mental health studies</a:t>
            </a:r>
          </a:p>
          <a:p>
            <a:pPr indent="14288"/>
            <a:r>
              <a:rPr lang="en-GB" sz="1600" dirty="0"/>
              <a:t>Of these, very few are for bipolar</a:t>
            </a:r>
          </a:p>
          <a:p>
            <a:r>
              <a:rPr lang="en-GB" sz="1600" b="1" dirty="0"/>
              <a:t>Impact:</a:t>
            </a:r>
          </a:p>
          <a:p>
            <a:pPr marL="338138" indent="0"/>
            <a:r>
              <a:rPr lang="en-GB" sz="1600" dirty="0"/>
              <a:t>Basic science studies to determine biological causes and treatment targets</a:t>
            </a:r>
          </a:p>
          <a:p>
            <a:pPr marL="338138" indent="0"/>
            <a:r>
              <a:rPr lang="en-GB" sz="1600" dirty="0"/>
              <a:t>Pilot studies to prepare for larger studies</a:t>
            </a:r>
          </a:p>
          <a:p>
            <a:pPr marL="338138" indent="0"/>
            <a:r>
              <a:rPr lang="en-GB" sz="1600" dirty="0"/>
              <a:t>Qualitative studies to understand patients’ needs</a:t>
            </a:r>
          </a:p>
          <a:p>
            <a:pPr marL="338138" indent="0"/>
            <a:r>
              <a:rPr lang="en-GB" sz="1600" dirty="0"/>
              <a:t>Research infrastructure</a:t>
            </a:r>
          </a:p>
          <a:p>
            <a:pPr marL="338138" indent="0"/>
            <a:r>
              <a:rPr lang="en-GB" sz="1600" dirty="0"/>
              <a:t>Data to inform larger studies</a:t>
            </a:r>
          </a:p>
          <a:p>
            <a:pPr marL="338138" indent="0"/>
            <a:r>
              <a:rPr lang="en-GB" sz="1600" dirty="0"/>
              <a:t>Research council funded treatment studies</a:t>
            </a:r>
          </a:p>
        </p:txBody>
      </p:sp>
      <p:sp>
        <p:nvSpPr>
          <p:cNvPr id="17" name="Arrow: Down 16">
            <a:extLst>
              <a:ext uri="{FF2B5EF4-FFF2-40B4-BE49-F238E27FC236}">
                <a16:creationId xmlns:a16="http://schemas.microsoft.com/office/drawing/2014/main" id="{02B627A3-F3F0-49E0-A29A-A095EEF9C2DB}"/>
              </a:ext>
            </a:extLst>
          </p:cNvPr>
          <p:cNvSpPr/>
          <p:nvPr/>
        </p:nvSpPr>
        <p:spPr bwMode="auto">
          <a:xfrm>
            <a:off x="4068798" y="3138115"/>
            <a:ext cx="339652" cy="2686756"/>
          </a:xfrm>
          <a:prstGeom prst="downArrow">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solidFill>
                <a:schemeClr val="bg1"/>
              </a:solidFill>
              <a:effectLst/>
              <a:latin typeface="Calibri" pitchFamily="32" charset="0"/>
            </a:endParaRPr>
          </a:p>
        </p:txBody>
      </p:sp>
      <p:sp>
        <p:nvSpPr>
          <p:cNvPr id="20" name="Content Placeholder 3">
            <a:extLst>
              <a:ext uri="{FF2B5EF4-FFF2-40B4-BE49-F238E27FC236}">
                <a16:creationId xmlns:a16="http://schemas.microsoft.com/office/drawing/2014/main" id="{AB01417A-144E-4BA7-B208-E3502617417D}"/>
              </a:ext>
            </a:extLst>
          </p:cNvPr>
          <p:cNvSpPr txBox="1">
            <a:spLocks/>
          </p:cNvSpPr>
          <p:nvPr/>
        </p:nvSpPr>
        <p:spPr bwMode="auto">
          <a:xfrm>
            <a:off x="7980116" y="1562100"/>
            <a:ext cx="3963527" cy="4521200"/>
          </a:xfrm>
          <a:prstGeom prst="rect">
            <a:avLst/>
          </a:prstGeom>
          <a:noFill/>
          <a:ln>
            <a:solidFill>
              <a:srgbClr val="7F7F7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charset="0"/>
              <a:defRPr sz="2800">
                <a:solidFill>
                  <a:srgbClr val="7F7F7F"/>
                </a:solidFill>
                <a:latin typeface="Candara" panose="020E0502030303020204" pitchFamily="34" charset="0"/>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400">
                <a:solidFill>
                  <a:srgbClr val="7F7F7F"/>
                </a:solidFill>
                <a:latin typeface="Candara" panose="020E0502030303020204" pitchFamily="34" charset="0"/>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000">
                <a:solidFill>
                  <a:srgbClr val="7F7F7F"/>
                </a:solidFill>
                <a:latin typeface="Candara" panose="020E0502030303020204" pitchFamily="34" charset="0"/>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1800">
                <a:solidFill>
                  <a:srgbClr val="7F7F7F"/>
                </a:solidFill>
                <a:latin typeface="Candara" panose="020E0502030303020204" pitchFamily="34" charset="0"/>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1800">
                <a:solidFill>
                  <a:srgbClr val="7F7F7F"/>
                </a:solidFill>
                <a:latin typeface="Candara" panose="020E0502030303020204" pitchFamily="34" charset="0"/>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9pPr>
          </a:lstStyle>
          <a:p>
            <a:r>
              <a:rPr lang="en-GB" sz="1600" b="1" kern="0" dirty="0"/>
              <a:t>Recruitment</a:t>
            </a:r>
          </a:p>
          <a:p>
            <a:pPr marL="0" indent="0"/>
            <a:r>
              <a:rPr lang="en-GB" sz="1600" kern="0" dirty="0"/>
              <a:t>Essential for commercial research. </a:t>
            </a:r>
          </a:p>
          <a:p>
            <a:pPr marL="0" indent="0"/>
            <a:r>
              <a:rPr lang="en-GB" sz="1600" kern="0" dirty="0"/>
              <a:t>Essential for government funded research </a:t>
            </a:r>
          </a:p>
          <a:p>
            <a:pPr marL="0" indent="0"/>
            <a:r>
              <a:rPr lang="en-GB" sz="1600" b="1" kern="0" dirty="0"/>
              <a:t>But is incredibly difficult</a:t>
            </a:r>
            <a:endParaRPr lang="en-GB" sz="1600" kern="0" dirty="0"/>
          </a:p>
          <a:p>
            <a:pPr marL="288000" indent="0">
              <a:spcBef>
                <a:spcPts val="300"/>
              </a:spcBef>
            </a:pPr>
            <a:endParaRPr lang="en-GB" sz="1600" kern="0" dirty="0"/>
          </a:p>
          <a:p>
            <a:endParaRPr lang="en-GB" sz="1600" b="1" kern="0" dirty="0"/>
          </a:p>
        </p:txBody>
      </p:sp>
      <p:sp>
        <p:nvSpPr>
          <p:cNvPr id="3" name="TextBox 2"/>
          <p:cNvSpPr txBox="1"/>
          <p:nvPr/>
        </p:nvSpPr>
        <p:spPr>
          <a:xfrm>
            <a:off x="8340918" y="6408751"/>
            <a:ext cx="3697357" cy="276999"/>
          </a:xfrm>
          <a:prstGeom prst="rect">
            <a:avLst/>
          </a:prstGeom>
          <a:noFill/>
        </p:spPr>
        <p:txBody>
          <a:bodyPr wrap="square" rtlCol="0">
            <a:spAutoFit/>
          </a:bodyPr>
          <a:lstStyle/>
          <a:p>
            <a:r>
              <a:rPr lang="en-GB" sz="1200" baseline="30000" dirty="0">
                <a:solidFill>
                  <a:schemeClr val="bg2"/>
                </a:solidFill>
                <a:latin typeface="Candara" panose="020E0502030303020204" pitchFamily="34" charset="0"/>
              </a:rPr>
              <a:t>1</a:t>
            </a:r>
            <a:r>
              <a:rPr lang="en-GB" sz="1200" dirty="0">
                <a:solidFill>
                  <a:schemeClr val="bg2"/>
                </a:solidFill>
                <a:latin typeface="Candara" panose="020E0502030303020204" pitchFamily="34" charset="0"/>
              </a:rPr>
              <a:t>Woelbert et al The Lancet Psychiatry March 2021</a:t>
            </a:r>
            <a:r>
              <a:rPr lang="en-GB" sz="1200" baseline="30000" dirty="0">
                <a:solidFill>
                  <a:schemeClr val="bg2"/>
                </a:solidFill>
                <a:latin typeface="Candara" panose="020E0502030303020204" pitchFamily="34" charset="0"/>
              </a:rPr>
              <a:t> </a:t>
            </a:r>
          </a:p>
        </p:txBody>
      </p:sp>
    </p:spTree>
    <p:extLst>
      <p:ext uri="{BB962C8B-B14F-4D97-AF65-F5344CB8AC3E}">
        <p14:creationId xmlns:p14="http://schemas.microsoft.com/office/powerpoint/2010/main" val="345519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838718880"/>
              </p:ext>
            </p:extLst>
          </p:nvPr>
        </p:nvGraphicFramePr>
        <p:xfrm>
          <a:off x="3402806" y="845344"/>
          <a:ext cx="5380038"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idx="11"/>
          </p:nvPr>
        </p:nvSpPr>
        <p:spPr/>
        <p:txBody>
          <a:bodyPr/>
          <a:lstStyle/>
          <a:p>
            <a:pPr>
              <a:defRPr/>
            </a:pPr>
            <a:fld id="{428C73A9-A158-C842-B6B2-0683746AF5AA}" type="slidenum">
              <a:rPr lang="en-GB" smtClean="0"/>
              <a:pPr>
                <a:defRPr/>
              </a:pPr>
              <a:t>3</a:t>
            </a:fld>
            <a:endParaRPr lang="en-GB"/>
          </a:p>
        </p:txBody>
      </p:sp>
    </p:spTree>
    <p:extLst>
      <p:ext uri="{BB962C8B-B14F-4D97-AF65-F5344CB8AC3E}">
        <p14:creationId xmlns:p14="http://schemas.microsoft.com/office/powerpoint/2010/main" val="328534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pPr>
              <a:defRPr/>
            </a:pPr>
            <a:fld id="{E8A63548-266E-1C46-B5C5-0D33DFCD13CF}" type="slidenum">
              <a:rPr lang="en-GB" smtClean="0"/>
              <a:pPr>
                <a:defRPr/>
              </a:pPr>
              <a:t>4</a:t>
            </a:fld>
            <a:endParaRPr lang="en-GB"/>
          </a:p>
        </p:txBody>
      </p:sp>
      <p:pic>
        <p:nvPicPr>
          <p:cNvPr id="3" name="Picture 2"/>
          <p:cNvPicPr>
            <a:picLocks noChangeAspect="1"/>
          </p:cNvPicPr>
          <p:nvPr/>
        </p:nvPicPr>
        <p:blipFill>
          <a:blip r:embed="rId2"/>
          <a:stretch>
            <a:fillRect/>
          </a:stretch>
        </p:blipFill>
        <p:spPr>
          <a:xfrm>
            <a:off x="1633537" y="1343025"/>
            <a:ext cx="8924925" cy="4171950"/>
          </a:xfrm>
          <a:prstGeom prst="rect">
            <a:avLst/>
          </a:prstGeom>
        </p:spPr>
      </p:pic>
      <p:sp>
        <p:nvSpPr>
          <p:cNvPr id="4" name="TextBox 3"/>
          <p:cNvSpPr txBox="1"/>
          <p:nvPr/>
        </p:nvSpPr>
        <p:spPr>
          <a:xfrm>
            <a:off x="8340918" y="6408751"/>
            <a:ext cx="3697357" cy="276999"/>
          </a:xfrm>
          <a:prstGeom prst="rect">
            <a:avLst/>
          </a:prstGeom>
          <a:noFill/>
        </p:spPr>
        <p:txBody>
          <a:bodyPr wrap="square" rtlCol="0">
            <a:spAutoFit/>
          </a:bodyPr>
          <a:lstStyle/>
          <a:p>
            <a:r>
              <a:rPr lang="en-GB" sz="1200" baseline="30000" dirty="0">
                <a:solidFill>
                  <a:schemeClr val="bg2"/>
                </a:solidFill>
                <a:latin typeface="Candara" panose="020E0502030303020204" pitchFamily="34" charset="0"/>
              </a:rPr>
              <a:t>1</a:t>
            </a:r>
            <a:r>
              <a:rPr lang="en-GB" sz="1200" dirty="0">
                <a:solidFill>
                  <a:schemeClr val="bg2"/>
                </a:solidFill>
                <a:latin typeface="Candara" panose="020E0502030303020204" pitchFamily="34" charset="0"/>
              </a:rPr>
              <a:t>Woelbert et al The Lancet Psychiatry March 2021</a:t>
            </a:r>
            <a:r>
              <a:rPr lang="en-GB" sz="1200" baseline="30000" dirty="0">
                <a:solidFill>
                  <a:schemeClr val="bg2"/>
                </a:solidFill>
                <a:latin typeface="Candara" panose="020E0502030303020204" pitchFamily="34" charset="0"/>
              </a:rPr>
              <a:t> </a:t>
            </a:r>
          </a:p>
        </p:txBody>
      </p:sp>
    </p:spTree>
    <p:extLst>
      <p:ext uri="{BB962C8B-B14F-4D97-AF65-F5344CB8AC3E}">
        <p14:creationId xmlns:p14="http://schemas.microsoft.com/office/powerpoint/2010/main" val="145442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pPr>
              <a:defRPr/>
            </a:pPr>
            <a:fld id="{E8A63548-266E-1C46-B5C5-0D33DFCD13CF}" type="slidenum">
              <a:rPr lang="en-GB" smtClean="0"/>
              <a:pPr>
                <a:defRPr/>
              </a:pPr>
              <a:t>5</a:t>
            </a:fld>
            <a:endParaRPr lang="en-GB"/>
          </a:p>
        </p:txBody>
      </p:sp>
      <p:pic>
        <p:nvPicPr>
          <p:cNvPr id="1026" name="Picture 2" descr="https://ars.els-cdn.com/content/image/1-s2.0-S2215036620304697-g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303" y="1586602"/>
            <a:ext cx="6105525" cy="3248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40918" y="6408751"/>
            <a:ext cx="3697357" cy="276999"/>
          </a:xfrm>
          <a:prstGeom prst="rect">
            <a:avLst/>
          </a:prstGeom>
          <a:noFill/>
        </p:spPr>
        <p:txBody>
          <a:bodyPr wrap="square" rtlCol="0">
            <a:spAutoFit/>
          </a:bodyPr>
          <a:lstStyle/>
          <a:p>
            <a:r>
              <a:rPr lang="en-GB" sz="1200" baseline="30000" dirty="0">
                <a:solidFill>
                  <a:schemeClr val="bg2"/>
                </a:solidFill>
                <a:latin typeface="Candara" panose="020E0502030303020204" pitchFamily="34" charset="0"/>
              </a:rPr>
              <a:t>1</a:t>
            </a:r>
            <a:r>
              <a:rPr lang="en-GB" sz="1200" dirty="0">
                <a:solidFill>
                  <a:schemeClr val="bg2"/>
                </a:solidFill>
                <a:latin typeface="Candara" panose="020E0502030303020204" pitchFamily="34" charset="0"/>
              </a:rPr>
              <a:t>Woelbert et al The Lancet Psychiatry March 2021</a:t>
            </a:r>
            <a:r>
              <a:rPr lang="en-GB" sz="1200" baseline="30000" dirty="0">
                <a:solidFill>
                  <a:schemeClr val="bg2"/>
                </a:solidFill>
                <a:latin typeface="Candara" panose="020E0502030303020204" pitchFamily="34" charset="0"/>
              </a:rPr>
              <a:t> </a:t>
            </a:r>
          </a:p>
        </p:txBody>
      </p:sp>
    </p:spTree>
    <p:extLst>
      <p:ext uri="{BB962C8B-B14F-4D97-AF65-F5344CB8AC3E}">
        <p14:creationId xmlns:p14="http://schemas.microsoft.com/office/powerpoint/2010/main" val="176219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1EF3-033D-4576-A695-819DDF2C55D8}"/>
              </a:ext>
            </a:extLst>
          </p:cNvPr>
          <p:cNvSpPr>
            <a:spLocks noGrp="1"/>
          </p:cNvSpPr>
          <p:nvPr>
            <p:ph type="title"/>
          </p:nvPr>
        </p:nvSpPr>
        <p:spPr/>
        <p:txBody>
          <a:bodyPr/>
          <a:lstStyle/>
          <a:p>
            <a:r>
              <a:rPr lang="en-GB" dirty="0"/>
              <a:t>Burden	&amp;	Barriers</a:t>
            </a:r>
          </a:p>
        </p:txBody>
      </p:sp>
      <p:sp>
        <p:nvSpPr>
          <p:cNvPr id="7" name="Rectangle 4">
            <a:extLst>
              <a:ext uri="{FF2B5EF4-FFF2-40B4-BE49-F238E27FC236}">
                <a16:creationId xmlns:a16="http://schemas.microsoft.com/office/drawing/2014/main" id="{50C40132-4D22-4976-A265-90A0E386E045}"/>
              </a:ext>
            </a:extLst>
          </p:cNvPr>
          <p:cNvSpPr>
            <a:spLocks noGrp="1" noChangeArrowheads="1"/>
          </p:cNvSpPr>
          <p:nvPr>
            <p:ph sz="half" idx="1"/>
          </p:nvPr>
        </p:nvSpPr>
        <p:spPr>
          <a:xfrm>
            <a:off x="248357" y="1562100"/>
            <a:ext cx="3783473" cy="4521200"/>
          </a:xfrm>
          <a:ln>
            <a:solidFill>
              <a:schemeClr val="bg2"/>
            </a:solidFill>
          </a:ln>
        </p:spPr>
        <p:txBody>
          <a:bodyPr>
            <a:normAutofit lnSpcReduction="10000"/>
          </a:bodyPr>
          <a:lstStyle/>
          <a:p>
            <a:pPr marL="0" inden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Seventh leading cause of disability worldwide</a:t>
            </a:r>
          </a:p>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 Considerable economic burden</a:t>
            </a:r>
          </a:p>
          <a:p>
            <a:pPr marL="0" inden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b="1" dirty="0"/>
              <a:t>- Considerable personal burden</a:t>
            </a:r>
          </a:p>
        </p:txBody>
      </p:sp>
      <p:sp>
        <p:nvSpPr>
          <p:cNvPr id="4" name="Content Placeholder 3">
            <a:extLst>
              <a:ext uri="{FF2B5EF4-FFF2-40B4-BE49-F238E27FC236}">
                <a16:creationId xmlns:a16="http://schemas.microsoft.com/office/drawing/2014/main" id="{AA2BE111-CE9B-44B2-BD4B-9484CBB6ACCA}"/>
              </a:ext>
            </a:extLst>
          </p:cNvPr>
          <p:cNvSpPr>
            <a:spLocks noGrp="1"/>
          </p:cNvSpPr>
          <p:nvPr>
            <p:ph sz="half" idx="2"/>
          </p:nvPr>
        </p:nvSpPr>
        <p:spPr>
          <a:xfrm>
            <a:off x="4068798" y="1562100"/>
            <a:ext cx="3783473" cy="4521200"/>
          </a:xfrm>
          <a:ln>
            <a:solidFill>
              <a:srgbClr val="7F7F7F"/>
            </a:solidFill>
          </a:ln>
        </p:spPr>
        <p:txBody>
          <a:bodyPr>
            <a:normAutofit lnSpcReduction="10000"/>
          </a:bodyPr>
          <a:lstStyle/>
          <a:p>
            <a:r>
              <a:rPr lang="en-GB" sz="1600" b="1" dirty="0"/>
              <a:t>Reduced funds</a:t>
            </a:r>
            <a:r>
              <a:rPr lang="en-GB" sz="1600" b="1" baseline="30000" dirty="0"/>
              <a:t>1</a:t>
            </a:r>
            <a:endParaRPr lang="en-GB" sz="1600" b="1" dirty="0"/>
          </a:p>
          <a:p>
            <a:pPr indent="14288"/>
            <a:r>
              <a:rPr lang="en-GB" sz="1600" dirty="0"/>
              <a:t>Only 4% of research grants are for mental health studies</a:t>
            </a:r>
          </a:p>
          <a:p>
            <a:pPr indent="14288"/>
            <a:r>
              <a:rPr lang="en-GB" sz="1600" dirty="0"/>
              <a:t>Of these, very few are for bipolar</a:t>
            </a:r>
          </a:p>
          <a:p>
            <a:r>
              <a:rPr lang="en-GB" sz="1600" b="1" dirty="0"/>
              <a:t>Impact:</a:t>
            </a:r>
          </a:p>
          <a:p>
            <a:pPr marL="338138" indent="0"/>
            <a:r>
              <a:rPr lang="en-GB" sz="1600" dirty="0"/>
              <a:t>Basic science studies to determine biological causes and treatment targets</a:t>
            </a:r>
          </a:p>
          <a:p>
            <a:pPr marL="338138" indent="0"/>
            <a:r>
              <a:rPr lang="en-GB" sz="1600" dirty="0"/>
              <a:t>Pilot studies to prepare for larger studies</a:t>
            </a:r>
          </a:p>
          <a:p>
            <a:pPr marL="338138" indent="0"/>
            <a:r>
              <a:rPr lang="en-GB" sz="1600" dirty="0"/>
              <a:t>Qualitative studies to understand patients’ needs</a:t>
            </a:r>
          </a:p>
          <a:p>
            <a:pPr marL="338138" indent="0"/>
            <a:r>
              <a:rPr lang="en-GB" sz="1600" dirty="0"/>
              <a:t>Research infrastructure</a:t>
            </a:r>
          </a:p>
          <a:p>
            <a:pPr marL="338138" indent="0"/>
            <a:r>
              <a:rPr lang="en-GB" sz="1600" dirty="0"/>
              <a:t>Data to inform larger studies</a:t>
            </a:r>
          </a:p>
          <a:p>
            <a:pPr marL="338138" indent="0"/>
            <a:r>
              <a:rPr lang="en-GB" sz="1600" dirty="0"/>
              <a:t>Research council funded treatment studies</a:t>
            </a:r>
          </a:p>
        </p:txBody>
      </p:sp>
      <p:sp>
        <p:nvSpPr>
          <p:cNvPr id="17" name="Arrow: Down 16">
            <a:extLst>
              <a:ext uri="{FF2B5EF4-FFF2-40B4-BE49-F238E27FC236}">
                <a16:creationId xmlns:a16="http://schemas.microsoft.com/office/drawing/2014/main" id="{02B627A3-F3F0-49E0-A29A-A095EEF9C2DB}"/>
              </a:ext>
            </a:extLst>
          </p:cNvPr>
          <p:cNvSpPr/>
          <p:nvPr/>
        </p:nvSpPr>
        <p:spPr bwMode="auto">
          <a:xfrm>
            <a:off x="4068798" y="3138115"/>
            <a:ext cx="339652" cy="2686756"/>
          </a:xfrm>
          <a:prstGeom prst="downArrow">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US" sz="1800" b="0" i="0" u="none" strike="noStrike" kern="1200" cap="none" spc="0" normalizeH="0" baseline="0" noProof="0">
              <a:ln>
                <a:noFill/>
              </a:ln>
              <a:solidFill>
                <a:srgbClr val="FFFFFF"/>
              </a:solidFill>
              <a:effectLst/>
              <a:uLnTx/>
              <a:uFillTx/>
              <a:latin typeface="Calibri" pitchFamily="32" charset="0"/>
            </a:endParaRPr>
          </a:p>
        </p:txBody>
      </p:sp>
      <p:sp>
        <p:nvSpPr>
          <p:cNvPr id="20" name="Content Placeholder 3">
            <a:extLst>
              <a:ext uri="{FF2B5EF4-FFF2-40B4-BE49-F238E27FC236}">
                <a16:creationId xmlns:a16="http://schemas.microsoft.com/office/drawing/2014/main" id="{AB01417A-144E-4BA7-B208-E3502617417D}"/>
              </a:ext>
            </a:extLst>
          </p:cNvPr>
          <p:cNvSpPr txBox="1">
            <a:spLocks/>
          </p:cNvSpPr>
          <p:nvPr/>
        </p:nvSpPr>
        <p:spPr bwMode="auto">
          <a:xfrm>
            <a:off x="7980116" y="1562100"/>
            <a:ext cx="3963527" cy="4521200"/>
          </a:xfrm>
          <a:prstGeom prst="rect">
            <a:avLst/>
          </a:prstGeom>
          <a:noFill/>
          <a:ln>
            <a:solidFill>
              <a:srgbClr val="7F7F7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charset="0"/>
              <a:defRPr sz="2800">
                <a:solidFill>
                  <a:srgbClr val="7F7F7F"/>
                </a:solidFill>
                <a:latin typeface="Candara" panose="020E0502030303020204" pitchFamily="34" charset="0"/>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400">
                <a:solidFill>
                  <a:srgbClr val="7F7F7F"/>
                </a:solidFill>
                <a:latin typeface="Candara" panose="020E0502030303020204" pitchFamily="34" charset="0"/>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000">
                <a:solidFill>
                  <a:srgbClr val="7F7F7F"/>
                </a:solidFill>
                <a:latin typeface="Candara" panose="020E0502030303020204" pitchFamily="34" charset="0"/>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1800">
                <a:solidFill>
                  <a:srgbClr val="7F7F7F"/>
                </a:solidFill>
                <a:latin typeface="Candara" panose="020E0502030303020204" pitchFamily="34" charset="0"/>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1800">
                <a:solidFill>
                  <a:srgbClr val="7F7F7F"/>
                </a:solidFill>
                <a:latin typeface="Candara" panose="020E0502030303020204" pitchFamily="34" charset="0"/>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1800">
                <a:solidFill>
                  <a:srgbClr val="000000"/>
                </a:solidFill>
                <a:latin typeface="+mn-lt"/>
                <a:ea typeface="+mn-ea"/>
                <a:cs typeface="+mn-cs"/>
              </a:defRPr>
            </a:lvl9pPr>
          </a:lstStyle>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GB" sz="1600" b="1"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rPr>
              <a:t>Recruitment</a:t>
            </a:r>
          </a:p>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GB" sz="1600" b="0"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rPr>
              <a:t>Essential for commercial research. </a:t>
            </a:r>
          </a:p>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GB" sz="1600" b="0"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rPr>
              <a:t>Essential for government funded research </a:t>
            </a:r>
          </a:p>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GB" sz="1600" b="1"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rPr>
              <a:t>But is incredibly difficult</a:t>
            </a:r>
            <a:endParaRPr kumimoji="0" lang="en-GB" sz="1600" b="0"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endParaRPr>
          </a:p>
          <a:p>
            <a:pPr marL="288000" marR="0" lvl="0" indent="0" algn="l" defTabSz="449263" rtl="0" eaLnBrk="0" fontAlgn="base" latinLnBrk="0" hangingPunct="0">
              <a:lnSpc>
                <a:spcPct val="100000"/>
              </a:lnSpc>
              <a:spcBef>
                <a:spcPts val="300"/>
              </a:spcBef>
              <a:spcAft>
                <a:spcPct val="0"/>
              </a:spcAft>
              <a:buClr>
                <a:srgbClr val="000000"/>
              </a:buClr>
              <a:buSzPct val="100000"/>
              <a:buFont typeface="Times New Roman" charset="0"/>
              <a:buNone/>
              <a:tabLst/>
              <a:defRPr/>
            </a:pPr>
            <a:endParaRPr kumimoji="0" lang="en-GB" sz="1600" b="0"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endParaRP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charset="0"/>
              <a:buNone/>
              <a:tabLst/>
              <a:defRPr/>
            </a:pPr>
            <a:endParaRPr kumimoji="0" lang="en-GB" sz="1600" b="1" i="0" u="none" strike="noStrike" kern="0" cap="none" spc="0" normalizeH="0" baseline="0" noProof="0" dirty="0">
              <a:ln>
                <a:noFill/>
              </a:ln>
              <a:solidFill>
                <a:srgbClr val="7F7F7F"/>
              </a:solidFill>
              <a:effectLst/>
              <a:uLnTx/>
              <a:uFillTx/>
              <a:latin typeface="Candara" panose="020E0502030303020204" pitchFamily="34" charset="0"/>
              <a:ea typeface="ＭＳ Ｐゴシック" charset="0"/>
            </a:endParaRPr>
          </a:p>
        </p:txBody>
      </p:sp>
      <p:sp>
        <p:nvSpPr>
          <p:cNvPr id="3" name="TextBox 2"/>
          <p:cNvSpPr txBox="1"/>
          <p:nvPr/>
        </p:nvSpPr>
        <p:spPr>
          <a:xfrm>
            <a:off x="8340918" y="6408751"/>
            <a:ext cx="3697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srgbClr val="808080"/>
                </a:solidFill>
                <a:effectLst/>
                <a:uLnTx/>
                <a:uFillTx/>
                <a:latin typeface="Candara" panose="020E0502030303020204" pitchFamily="34" charset="0"/>
              </a:rPr>
              <a:t>1</a:t>
            </a:r>
            <a:r>
              <a:rPr kumimoji="0" lang="en-GB" sz="1200" b="0" i="0" u="none" strike="noStrike" kern="1200" cap="none" spc="0" normalizeH="0" baseline="0" noProof="0" dirty="0">
                <a:ln>
                  <a:noFill/>
                </a:ln>
                <a:solidFill>
                  <a:srgbClr val="808080"/>
                </a:solidFill>
                <a:effectLst/>
                <a:uLnTx/>
                <a:uFillTx/>
                <a:latin typeface="Candara" panose="020E0502030303020204" pitchFamily="34" charset="0"/>
              </a:rPr>
              <a:t>Woelbert et al The Lancet Psychiatry March 2021</a:t>
            </a:r>
            <a:r>
              <a:rPr kumimoji="0" lang="en-GB" sz="1200" b="0" i="0" u="none" strike="noStrike" kern="1200" cap="none" spc="0" normalizeH="0" baseline="30000" noProof="0" dirty="0">
                <a:ln>
                  <a:noFill/>
                </a:ln>
                <a:solidFill>
                  <a:srgbClr val="808080"/>
                </a:solidFill>
                <a:effectLst/>
                <a:uLnTx/>
                <a:uFillTx/>
                <a:latin typeface="Candara" panose="020E0502030303020204" pitchFamily="34" charset="0"/>
              </a:rPr>
              <a:t> </a:t>
            </a:r>
          </a:p>
        </p:txBody>
      </p:sp>
    </p:spTree>
    <p:extLst>
      <p:ext uri="{BB962C8B-B14F-4D97-AF65-F5344CB8AC3E}">
        <p14:creationId xmlns:p14="http://schemas.microsoft.com/office/powerpoint/2010/main" val="153391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75920" y="2204864"/>
            <a:ext cx="504056" cy="34563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Chart 2"/>
          <p:cNvGraphicFramePr>
            <a:graphicFrameLocks/>
          </p:cNvGraphicFramePr>
          <p:nvPr>
            <p:extLst>
              <p:ext uri="{D42A27DB-BD31-4B8C-83A1-F6EECF244321}">
                <p14:modId xmlns:p14="http://schemas.microsoft.com/office/powerpoint/2010/main" val="69028018"/>
              </p:ext>
            </p:extLst>
          </p:nvPr>
        </p:nvGraphicFramePr>
        <p:xfrm>
          <a:off x="2855640" y="2059124"/>
          <a:ext cx="6336704" cy="38918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39A78E1-AC62-4D0B-BD3A-590B3D847BFE}"/>
              </a:ext>
            </a:extLst>
          </p:cNvPr>
          <p:cNvSpPr txBox="1"/>
          <p:nvPr/>
        </p:nvSpPr>
        <p:spPr>
          <a:xfrm>
            <a:off x="3477427" y="873586"/>
            <a:ext cx="6096000" cy="369332"/>
          </a:xfrm>
          <a:prstGeom prst="rect">
            <a:avLst/>
          </a:prstGeom>
          <a:noFill/>
        </p:spPr>
        <p:txBody>
          <a:bodyPr wrap="square">
            <a:spAutoFit/>
          </a:bodyPr>
          <a:lstStyle/>
          <a:p>
            <a:r>
              <a:rPr lang="en-GB" sz="1800" b="1" dirty="0">
                <a:solidFill>
                  <a:srgbClr val="7F7F7F"/>
                </a:solidFill>
                <a:latin typeface="Candara" panose="020E0502030303020204" pitchFamily="34" charset="0"/>
              </a:rPr>
              <a:t>Being in a clinical trial is therapeutic</a:t>
            </a:r>
            <a:endParaRPr lang="en-US" b="1" dirty="0">
              <a:solidFill>
                <a:srgbClr val="7F7F7F"/>
              </a:solidFill>
              <a:latin typeface="Candara" panose="020E0502030303020204" pitchFamily="34" charset="0"/>
            </a:endParaRPr>
          </a:p>
        </p:txBody>
      </p:sp>
    </p:spTree>
    <p:extLst>
      <p:ext uri="{BB962C8B-B14F-4D97-AF65-F5344CB8AC3E}">
        <p14:creationId xmlns:p14="http://schemas.microsoft.com/office/powerpoint/2010/main" val="404554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932" y="2359646"/>
            <a:ext cx="10720136" cy="1369693"/>
          </a:xfrm>
        </p:spPr>
        <p:txBody>
          <a:bodyPr>
            <a:normAutofit fontScale="90000"/>
          </a:bodyPr>
          <a:lstStyle/>
          <a:p>
            <a:br>
              <a:rPr lang="en-GB">
                <a:cs typeface="Arial" panose="020B0604020202020204" pitchFamily="34" charset="0"/>
              </a:rPr>
            </a:br>
            <a:r>
              <a:rPr lang="en-GB" sz="3100">
                <a:cs typeface="Arial" panose="020B0604020202020204" pitchFamily="34" charset="0"/>
              </a:rPr>
              <a:t>A randomised, double-blind, placebo controlled trial of </a:t>
            </a:r>
            <a:r>
              <a:rPr lang="en-GB" sz="3100" err="1">
                <a:cs typeface="Arial" panose="020B0604020202020204" pitchFamily="34" charset="0"/>
              </a:rPr>
              <a:t>pramipexole</a:t>
            </a:r>
            <a:r>
              <a:rPr lang="en-GB" sz="3100">
                <a:cs typeface="Arial" panose="020B0604020202020204" pitchFamily="34" charset="0"/>
              </a:rPr>
              <a:t> in addition to mood stabilisers for patients with treatment resistant bipolar depression</a:t>
            </a:r>
          </a:p>
        </p:txBody>
      </p:sp>
      <p:pic>
        <p:nvPicPr>
          <p:cNvPr id="9" name="Picture 8" descr="H:\GW\(A)TM (June 2009 onwards)\Pax-BD\Logos\PAX-BD-lar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926" y="715714"/>
            <a:ext cx="3305250" cy="1388344"/>
          </a:xfrm>
          <a:prstGeom prst="rect">
            <a:avLst/>
          </a:prstGeom>
          <a:noFill/>
          <a:ln>
            <a:no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16" y="5872536"/>
            <a:ext cx="2708031" cy="55671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8" y="0"/>
            <a:ext cx="2708031" cy="1224289"/>
          </a:xfrm>
          <a:prstGeom prst="rect">
            <a:avLst/>
          </a:prstGeom>
        </p:spPr>
      </p:pic>
      <p:sp>
        <p:nvSpPr>
          <p:cNvPr id="15" name="Title 1">
            <a:extLst>
              <a:ext uri="{FF2B5EF4-FFF2-40B4-BE49-F238E27FC236}">
                <a16:creationId xmlns:a16="http://schemas.microsoft.com/office/drawing/2014/main" id="{4C6B6C45-B4E6-49AD-8CB2-9A045D87559F}"/>
              </a:ext>
            </a:extLst>
          </p:cNvPr>
          <p:cNvSpPr txBox="1">
            <a:spLocks/>
          </p:cNvSpPr>
          <p:nvPr/>
        </p:nvSpPr>
        <p:spPr>
          <a:xfrm>
            <a:off x="849922" y="3984927"/>
            <a:ext cx="10492156" cy="7490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400" b="1" dirty="0">
                <a:solidFill>
                  <a:schemeClr val="accent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a:t>
            </a:r>
            <a:r>
              <a:rPr lang="en-GB" sz="3400" b="1" dirty="0">
                <a:solidFill>
                  <a:schemeClr val="accent2">
                    <a:lumMod val="75000"/>
                  </a:schemeClr>
                </a:solidFill>
                <a:latin typeface="Candara" panose="020E0502030303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paxbd</a:t>
            </a:r>
            <a:r>
              <a:rPr lang="en-GB" sz="3400" b="1" dirty="0">
                <a:solidFill>
                  <a:schemeClr val="accent2">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.org</a:t>
            </a:r>
            <a:r>
              <a:rPr lang="en-GB" sz="3400" b="1" dirty="0">
                <a:solidFill>
                  <a:schemeClr val="accent2">
                    <a:lumMod val="75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68045580-915A-45E5-A11F-E78AFC397C98}"/>
              </a:ext>
            </a:extLst>
          </p:cNvPr>
          <p:cNvSpPr txBox="1"/>
          <p:nvPr/>
        </p:nvSpPr>
        <p:spPr>
          <a:xfrm>
            <a:off x="3469229" y="4746362"/>
            <a:ext cx="5484643" cy="523220"/>
          </a:xfrm>
          <a:prstGeom prst="rect">
            <a:avLst/>
          </a:prstGeom>
          <a:noFill/>
        </p:spPr>
        <p:txBody>
          <a:bodyPr wrap="none" rtlCol="0">
            <a:spAutoFit/>
          </a:bodyPr>
          <a:lstStyle/>
          <a:p>
            <a:r>
              <a:rPr lang="en-GB" sz="2800" b="1">
                <a:solidFill>
                  <a:srgbClr val="7F7F7F"/>
                </a:solidFill>
              </a:rPr>
              <a:t>See mood-disorders.co.uk/PAX-BD</a:t>
            </a:r>
          </a:p>
        </p:txBody>
      </p:sp>
    </p:spTree>
    <p:extLst>
      <p:ext uri="{BB962C8B-B14F-4D97-AF65-F5344CB8AC3E}">
        <p14:creationId xmlns:p14="http://schemas.microsoft.com/office/powerpoint/2010/main" val="18196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fld id="{2F6ACE46-6C14-4A9F-96F8-D3C650D849E4}" type="slidenum">
              <a:rPr lang="en-GB" smtClean="0"/>
              <a:t>9</a:t>
            </a:fld>
            <a:endParaRPr lang="en-GB"/>
          </a:p>
        </p:txBody>
      </p:sp>
      <p:pic>
        <p:nvPicPr>
          <p:cNvPr id="9" name="Picture 8" descr="H:\GW\(A)TM (June 2009 onwards)\Pax-BD\Logos\PAX-BD-lar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1682" y="50526"/>
            <a:ext cx="2098476" cy="881458"/>
          </a:xfrm>
          <a:prstGeom prst="rect">
            <a:avLst/>
          </a:prstGeom>
          <a:noFill/>
          <a:ln>
            <a:noFill/>
          </a:ln>
        </p:spPr>
      </p:pic>
      <p:pic>
        <p:nvPicPr>
          <p:cNvPr id="6" name="Picture 5">
            <a:extLst>
              <a:ext uri="{FF2B5EF4-FFF2-40B4-BE49-F238E27FC236}">
                <a16:creationId xmlns:a16="http://schemas.microsoft.com/office/drawing/2014/main" id="{87E2955D-D69A-4D9F-9343-A59AB11FA373}"/>
              </a:ext>
            </a:extLst>
          </p:cNvPr>
          <p:cNvPicPr>
            <a:picLocks noChangeAspect="1"/>
          </p:cNvPicPr>
          <p:nvPr/>
        </p:nvPicPr>
        <p:blipFill rotWithShape="1">
          <a:blip r:embed="rId4">
            <a:extLst>
              <a:ext uri="{28A0092B-C50C-407E-A947-70E740481C1C}">
                <a14:useLocalDpi xmlns:a14="http://schemas.microsoft.com/office/drawing/2010/main" val="0"/>
              </a:ext>
            </a:extLst>
          </a:blip>
          <a:srcRect t="3084"/>
          <a:stretch/>
        </p:blipFill>
        <p:spPr>
          <a:xfrm rot="524001">
            <a:off x="6903787" y="736492"/>
            <a:ext cx="4255442" cy="5815352"/>
          </a:xfrm>
          <a:prstGeom prst="rect">
            <a:avLst/>
          </a:prstGeom>
        </p:spPr>
      </p:pic>
      <p:pic>
        <p:nvPicPr>
          <p:cNvPr id="8" name="Picture 7">
            <a:extLst>
              <a:ext uri="{FF2B5EF4-FFF2-40B4-BE49-F238E27FC236}">
                <a16:creationId xmlns:a16="http://schemas.microsoft.com/office/drawing/2014/main" id="{393897D4-4B0A-4452-ACFB-E2DBFD217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16" y="5872536"/>
            <a:ext cx="2708031" cy="556715"/>
          </a:xfrm>
          <a:prstGeom prst="rect">
            <a:avLst/>
          </a:prstGeom>
        </p:spPr>
      </p:pic>
      <p:sp>
        <p:nvSpPr>
          <p:cNvPr id="10" name="Content Placeholder 2">
            <a:extLst>
              <a:ext uri="{FF2B5EF4-FFF2-40B4-BE49-F238E27FC236}">
                <a16:creationId xmlns:a16="http://schemas.microsoft.com/office/drawing/2014/main" id="{BB23F652-2393-4C78-9B82-A55DCF161792}"/>
              </a:ext>
            </a:extLst>
          </p:cNvPr>
          <p:cNvSpPr>
            <a:spLocks noGrp="1"/>
          </p:cNvSpPr>
          <p:nvPr>
            <p:ph idx="1"/>
          </p:nvPr>
        </p:nvSpPr>
        <p:spPr>
          <a:xfrm>
            <a:off x="437105" y="1484784"/>
            <a:ext cx="6704674" cy="3560182"/>
          </a:xfrm>
        </p:spPr>
        <p:txBody>
          <a:bodyPr>
            <a:noAutofit/>
          </a:bodyPr>
          <a:lstStyle/>
          <a:p>
            <a:r>
              <a:rPr lang="en-GB" sz="2800"/>
              <a:t>Funder: </a:t>
            </a:r>
            <a:r>
              <a:rPr lang="en-GB" sz="2000"/>
              <a:t>National Institute for Health Research (NIHR) Health Technology Appraisal (HTA) Panel </a:t>
            </a:r>
          </a:p>
          <a:p>
            <a:r>
              <a:rPr lang="en-GB" sz="2800"/>
              <a:t>Sponsor: </a:t>
            </a:r>
            <a:r>
              <a:rPr lang="en-GB" sz="2000"/>
              <a:t>Northumberland, Tyne and Wear NHS Foundation Trust</a:t>
            </a:r>
          </a:p>
          <a:p>
            <a:r>
              <a:rPr lang="en-GB" sz="2800"/>
              <a:t>Chief Investigator: </a:t>
            </a:r>
            <a:r>
              <a:rPr lang="en-GB" sz="2000"/>
              <a:t>Prof Hamish McAllister-Williams (Newcastle) </a:t>
            </a:r>
          </a:p>
          <a:p>
            <a:r>
              <a:rPr lang="en-GB" sz="2800"/>
              <a:t>Co-Principle Investigators: </a:t>
            </a:r>
            <a:r>
              <a:rPr lang="en-GB" sz="2000"/>
              <a:t>Prof Danny Smith (Glasgow), Dr Stuart Watson (Newcastle), Prof Richard Morriss (Nottingham), Prof John Geddes (Oxford), Prof Allan Young and Dr Paul Stokes (London)</a:t>
            </a:r>
          </a:p>
        </p:txBody>
      </p:sp>
    </p:spTree>
    <p:extLst>
      <p:ext uri="{BB962C8B-B14F-4D97-AF65-F5344CB8AC3E}">
        <p14:creationId xmlns:p14="http://schemas.microsoft.com/office/powerpoint/2010/main" val="3037367306"/>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8A22E96247544B1C425776094B39B" ma:contentTypeVersion="12" ma:contentTypeDescription="Create a new document." ma:contentTypeScope="" ma:versionID="4caf1bd88fc9e3a570724e71daebafdd">
  <xsd:schema xmlns:xsd="http://www.w3.org/2001/XMLSchema" xmlns:xs="http://www.w3.org/2001/XMLSchema" xmlns:p="http://schemas.microsoft.com/office/2006/metadata/properties" xmlns:ns2="9ea14c16-285e-4227-b2f3-6b74008a395c" xmlns:ns3="04a87a9a-f030-4ace-a2b6-18bd6cbb1993" targetNamespace="http://schemas.microsoft.com/office/2006/metadata/properties" ma:root="true" ma:fieldsID="e8b45898601b778653f278ca0e3cc288" ns2:_="" ns3:_="">
    <xsd:import namespace="9ea14c16-285e-4227-b2f3-6b74008a395c"/>
    <xsd:import namespace="04a87a9a-f030-4ace-a2b6-18bd6cbb19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14c16-285e-4227-b2f3-6b74008a3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87a9a-f030-4ace-a2b6-18bd6cbb199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F0BE3A-F5B7-454F-B6EF-20C143095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14c16-285e-4227-b2f3-6b74008a395c"/>
    <ds:schemaRef ds:uri="04a87a9a-f030-4ace-a2b6-18bd6cbb1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81D08-30FB-44C1-949F-CD6810C14B7F}">
  <ds:schemaRefs>
    <ds:schemaRef ds:uri="http://purl.org/dc/elements/1.1/"/>
    <ds:schemaRef ds:uri="http://schemas.microsoft.com/office/2006/metadata/properties"/>
    <ds:schemaRef ds:uri="1ff86b73-d2ed-45d1-9e31-5b4a0d263f49"/>
    <ds:schemaRef ds:uri="http://purl.org/dc/terms/"/>
    <ds:schemaRef ds:uri="http://schemas.openxmlformats.org/package/2006/metadata/core-properties"/>
    <ds:schemaRef ds:uri="917767b3-d7cc-4621-8ad9-27e46fe3c43e"/>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AB75F7D-64E7-4298-851B-F1E66ECA65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TotalTime>
  <Words>1841</Words>
  <Application>Microsoft Office PowerPoint</Application>
  <PresentationFormat>Widescreen</PresentationFormat>
  <Paragraphs>209</Paragraphs>
  <Slides>19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Candara</vt:lpstr>
      <vt:lpstr>Times New Roman</vt:lpstr>
      <vt:lpstr>Verdana</vt:lpstr>
      <vt:lpstr>1_Office Theme</vt:lpstr>
      <vt:lpstr>Office Theme</vt:lpstr>
      <vt:lpstr>Bipolar Research</vt:lpstr>
      <vt:lpstr>Burden &amp; Barriers</vt:lpstr>
      <vt:lpstr>PowerPoint Presentation</vt:lpstr>
      <vt:lpstr>PowerPoint Presentation</vt:lpstr>
      <vt:lpstr>PowerPoint Presentation</vt:lpstr>
      <vt:lpstr>Burden &amp; Barriers</vt:lpstr>
      <vt:lpstr>PowerPoint Presentation</vt:lpstr>
      <vt:lpstr> A randomised, double-blind, placebo controlled trial of pramipexole in addition to mood stabilisers for patients with treatment resistant bipolar depression</vt:lpstr>
      <vt:lpstr>PowerPoint Presentation</vt:lpstr>
      <vt:lpstr>Pramipexole</vt:lpstr>
      <vt:lpstr>Depression, dopamine and reward</vt:lpstr>
      <vt:lpstr>PowerPoint Presentation</vt:lpstr>
      <vt:lpstr>Inclusion Criteria</vt:lpstr>
      <vt:lpstr>ASCEnD</vt:lpstr>
      <vt:lpstr>Acute depression:  BAP guidelines</vt:lpstr>
      <vt:lpstr>PowerPoint Presentation</vt:lpstr>
      <vt:lpstr>Aripiprazole* augmentation after inadequate response to SSRI/SNRIs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watson</dc:creator>
  <cp:lastModifiedBy>Fiona O'Brien</cp:lastModifiedBy>
  <cp:revision>17</cp:revision>
  <dcterms:created xsi:type="dcterms:W3CDTF">2021-03-04T16:42:44Z</dcterms:created>
  <dcterms:modified xsi:type="dcterms:W3CDTF">2021-04-10T14:58:49Z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0x010100F1E8A22E96247544B1C425776094B39B</vt:lpwstr>
  </property>
</Properties>
</file>